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drawing2.xml" ContentType="application/vnd.ms-office.drawingml.diagramDrawing+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diagrams/quickStyle2.xml" ContentType="application/vnd.openxmlformats-officedocument.drawingml.diagramStyl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commentAuthors.xml" ContentType="application/vnd.openxmlformats-officedocument.presentationml.commentAuthors+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layout1.xml" ContentType="application/vnd.openxmlformats-officedocument.drawingml.diagramLayout+xml"/>
  <Override PartName="/ppt/diagrams/data2.xml" ContentType="application/vnd.openxmlformats-officedocument.drawingml.diagramData+xml"/>
  <Default Extension="xlsx" ContentType="application/vnd.openxmlformats-officedocument.spreadsheetml.sheet"/>
  <Override PartName="/ppt/charts/chart3.xml" ContentType="application/vnd.openxmlformats-officedocument.drawingml.char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diagrams/colors2.xml" ContentType="application/vnd.openxmlformats-officedocument.drawingml.diagramColors+xml"/>
  <Default Extension="png" ContentType="image/png"/>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handoutMasterIdLst>
    <p:handoutMasterId r:id="rId17"/>
  </p:handoutMasterIdLst>
  <p:sldIdLst>
    <p:sldId id="256" r:id="rId2"/>
    <p:sldId id="274" r:id="rId3"/>
    <p:sldId id="290" r:id="rId4"/>
    <p:sldId id="276" r:id="rId5"/>
    <p:sldId id="277" r:id="rId6"/>
    <p:sldId id="270" r:id="rId7"/>
    <p:sldId id="296" r:id="rId8"/>
    <p:sldId id="282" r:id="rId9"/>
    <p:sldId id="285" r:id="rId10"/>
    <p:sldId id="297" r:id="rId11"/>
    <p:sldId id="299" r:id="rId12"/>
    <p:sldId id="300" r:id="rId13"/>
    <p:sldId id="298" r:id="rId14"/>
    <p:sldId id="289" r:id="rId15"/>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 Tricia Wilson" initials="TW" lastIdx="2" clrIdx="0"/>
</p:cmAuthorLst>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4" d="100"/>
          <a:sy n="84" d="100"/>
        </p:scale>
        <p:origin x="-1392" y="-62"/>
      </p:cViewPr>
      <p:guideLst>
        <p:guide orient="horz" pos="2160"/>
        <p:guide pos="2880"/>
      </p:guideLst>
    </p:cSldViewPr>
  </p:slideViewPr>
  <p:notesTextViewPr>
    <p:cViewPr>
      <p:scale>
        <a:sx n="100" d="100"/>
        <a:sy n="100" d="100"/>
      </p:scale>
      <p:origin x="0" y="0"/>
    </p:cViewPr>
  </p:notesTextViewPr>
  <p:notesViewPr>
    <p:cSldViewPr>
      <p:cViewPr varScale="1">
        <p:scale>
          <a:sx n="59" d="100"/>
          <a:sy n="59" d="100"/>
        </p:scale>
        <p:origin x="-2484" y="-84"/>
      </p:cViewPr>
      <p:guideLst>
        <p:guide orient="horz" pos="2928"/>
        <p:guide pos="2208"/>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Office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Office_Excel_Work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Office_Excel_Worksheet3.xlsx"/></Relationships>
</file>

<file path=ppt/charts/chart1.xml><?xml version="1.0" encoding="utf-8"?>
<c:chartSpace xmlns:c="http://schemas.openxmlformats.org/drawingml/2006/chart" xmlns:a="http://schemas.openxmlformats.org/drawingml/2006/main" xmlns:r="http://schemas.openxmlformats.org/officeDocument/2006/relationships">
  <c:lang val="en-GB"/>
  <c:style val="34"/>
  <c:chart>
    <c:autoTitleDeleted val="1"/>
    <c:plotArea>
      <c:layout/>
      <c:barChart>
        <c:barDir val="col"/>
        <c:grouping val="clustered"/>
        <c:ser>
          <c:idx val="0"/>
          <c:order val="0"/>
          <c:tx>
            <c:strRef>
              <c:f>Sheet1!$B$1</c:f>
              <c:strCache>
                <c:ptCount val="1"/>
                <c:pt idx="0">
                  <c:v>Series 1</c:v>
                </c:pt>
              </c:strCache>
            </c:strRef>
          </c:tx>
          <c:cat>
            <c:strRef>
              <c:f>Sheet1!$A$2:$A$11</c:f>
              <c:strCache>
                <c:ptCount val="10"/>
                <c:pt idx="0">
                  <c:v>Participant Information Materials</c:v>
                </c:pt>
                <c:pt idx="1">
                  <c:v>Advisory/Steering Committee</c:v>
                </c:pt>
                <c:pt idx="2">
                  <c:v>Dissemination Materials</c:v>
                </c:pt>
                <c:pt idx="3">
                  <c:v>Review of reports/lay summaries</c:v>
                </c:pt>
                <c:pt idx="4">
                  <c:v>Design of research methodology</c:v>
                </c:pt>
                <c:pt idx="5">
                  <c:v>Identification of research topic</c:v>
                </c:pt>
                <c:pt idx="6">
                  <c:v>Report writing</c:v>
                </c:pt>
                <c:pt idx="7">
                  <c:v>Co-researchers data analysis</c:v>
                </c:pt>
                <c:pt idx="8">
                  <c:v>Co-researchers data collection</c:v>
                </c:pt>
                <c:pt idx="9">
                  <c:v>None</c:v>
                </c:pt>
              </c:strCache>
            </c:strRef>
          </c:cat>
          <c:val>
            <c:numRef>
              <c:f>Sheet1!$B$2:$B$11</c:f>
              <c:numCache>
                <c:formatCode>General</c:formatCode>
                <c:ptCount val="10"/>
                <c:pt idx="0">
                  <c:v>37</c:v>
                </c:pt>
                <c:pt idx="1">
                  <c:v>37</c:v>
                </c:pt>
                <c:pt idx="2">
                  <c:v>26</c:v>
                </c:pt>
                <c:pt idx="3">
                  <c:v>25</c:v>
                </c:pt>
                <c:pt idx="4">
                  <c:v>22</c:v>
                </c:pt>
                <c:pt idx="5">
                  <c:v>13</c:v>
                </c:pt>
                <c:pt idx="6">
                  <c:v>7</c:v>
                </c:pt>
                <c:pt idx="7">
                  <c:v>6</c:v>
                </c:pt>
                <c:pt idx="8">
                  <c:v>4</c:v>
                </c:pt>
                <c:pt idx="9">
                  <c:v>7</c:v>
                </c:pt>
              </c:numCache>
            </c:numRef>
          </c:val>
        </c:ser>
        <c:axId val="119208192"/>
        <c:axId val="123998208"/>
      </c:barChart>
      <c:catAx>
        <c:axId val="119208192"/>
        <c:scaling>
          <c:orientation val="minMax"/>
        </c:scaling>
        <c:axPos val="b"/>
        <c:tickLblPos val="nextTo"/>
        <c:crossAx val="123998208"/>
        <c:crosses val="autoZero"/>
        <c:auto val="1"/>
        <c:lblAlgn val="ctr"/>
        <c:lblOffset val="100"/>
      </c:catAx>
      <c:valAx>
        <c:axId val="123998208"/>
        <c:scaling>
          <c:orientation val="minMax"/>
        </c:scaling>
        <c:axPos val="l"/>
        <c:majorGridlines/>
        <c:numFmt formatCode="General" sourceLinked="1"/>
        <c:tickLblPos val="nextTo"/>
        <c:crossAx val="119208192"/>
        <c:crosses val="autoZero"/>
        <c:crossBetween val="between"/>
      </c:valAx>
    </c:plotArea>
    <c:plotVisOnly val="1"/>
  </c:chart>
  <c:txPr>
    <a:bodyPr/>
    <a:lstStyle/>
    <a:p>
      <a:pPr>
        <a:defRPr sz="1800"/>
      </a:pPr>
      <a:endParaRPr lang="en-US"/>
    </a:p>
  </c:tx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lang val="en-GB"/>
  <c:chart>
    <c:autoTitleDeleted val="1"/>
    <c:view3D>
      <c:rotX val="30"/>
      <c:perspective val="30"/>
    </c:view3D>
    <c:plotArea>
      <c:layout/>
      <c:pie3DChart>
        <c:varyColors val="1"/>
        <c:ser>
          <c:idx val="0"/>
          <c:order val="0"/>
          <c:tx>
            <c:strRef>
              <c:f>Sheet1!$B$1</c:f>
              <c:strCache>
                <c:ptCount val="1"/>
                <c:pt idx="0">
                  <c:v>Column1</c:v>
                </c:pt>
              </c:strCache>
            </c:strRef>
          </c:tx>
          <c:explosion val="27"/>
          <c:dLbls>
            <c:showPercent val="1"/>
            <c:showLeaderLines val="1"/>
          </c:dLbls>
          <c:cat>
            <c:strRef>
              <c:f>Sheet1!$A$2:$A$3</c:f>
              <c:strCache>
                <c:ptCount val="2"/>
                <c:pt idx="0">
                  <c:v>No</c:v>
                </c:pt>
                <c:pt idx="1">
                  <c:v>Yes</c:v>
                </c:pt>
              </c:strCache>
            </c:strRef>
          </c:cat>
          <c:val>
            <c:numRef>
              <c:f>Sheet1!$B$2:$B$3</c:f>
              <c:numCache>
                <c:formatCode>General</c:formatCode>
                <c:ptCount val="2"/>
                <c:pt idx="0">
                  <c:v>24</c:v>
                </c:pt>
                <c:pt idx="1">
                  <c:v>26</c:v>
                </c:pt>
              </c:numCache>
            </c:numRef>
          </c:val>
        </c:ser>
        <c:dLbls>
          <c:showPercent val="1"/>
        </c:dLbls>
      </c:pie3DChart>
    </c:plotArea>
    <c:legend>
      <c:legendPos val="t"/>
      <c:layout>
        <c:manualLayout>
          <c:xMode val="edge"/>
          <c:yMode val="edge"/>
          <c:x val="0.42832542415922065"/>
          <c:y val="0"/>
          <c:w val="0.15737165116574348"/>
          <c:h val="0.22980646381171324"/>
        </c:manualLayout>
      </c:layout>
    </c:legend>
    <c:plotVisOnly val="1"/>
  </c:chart>
  <c:txPr>
    <a:bodyPr/>
    <a:lstStyle/>
    <a:p>
      <a:pPr>
        <a:defRPr sz="1800"/>
      </a:pPr>
      <a:endParaRPr lang="en-US"/>
    </a:p>
  </c:txPr>
  <c:externalData r:id="rId1"/>
</c:chartSpace>
</file>

<file path=ppt/charts/chart3.xml><?xml version="1.0" encoding="utf-8"?>
<c:chartSpace xmlns:c="http://schemas.openxmlformats.org/drawingml/2006/chart" xmlns:a="http://schemas.openxmlformats.org/drawingml/2006/main" xmlns:r="http://schemas.openxmlformats.org/officeDocument/2006/relationships">
  <c:date1904 val="1"/>
  <c:lang val="en-GB"/>
  <c:chart>
    <c:autoTitleDeleted val="1"/>
    <c:view3D>
      <c:rotX val="30"/>
      <c:perspective val="30"/>
    </c:view3D>
    <c:plotArea>
      <c:layout/>
      <c:pie3DChart>
        <c:varyColors val="1"/>
        <c:ser>
          <c:idx val="0"/>
          <c:order val="0"/>
          <c:tx>
            <c:strRef>
              <c:f>Sheet1!$B$1</c:f>
              <c:strCache>
                <c:ptCount val="1"/>
                <c:pt idx="0">
                  <c:v>Column1</c:v>
                </c:pt>
              </c:strCache>
            </c:strRef>
          </c:tx>
          <c:explosion val="25"/>
          <c:dLbls>
            <c:showPercent val="1"/>
            <c:showLeaderLines val="1"/>
          </c:dLbls>
          <c:cat>
            <c:strRef>
              <c:f>Sheet1!$A$2:$A$3</c:f>
              <c:strCache>
                <c:ptCount val="2"/>
                <c:pt idx="0">
                  <c:v>No</c:v>
                </c:pt>
                <c:pt idx="1">
                  <c:v>Yes</c:v>
                </c:pt>
              </c:strCache>
            </c:strRef>
          </c:cat>
          <c:val>
            <c:numRef>
              <c:f>Sheet1!$B$2:$B$3</c:f>
              <c:numCache>
                <c:formatCode>General</c:formatCode>
                <c:ptCount val="2"/>
                <c:pt idx="0">
                  <c:v>31</c:v>
                </c:pt>
                <c:pt idx="1">
                  <c:v>17</c:v>
                </c:pt>
              </c:numCache>
            </c:numRef>
          </c:val>
        </c:ser>
        <c:dLbls>
          <c:showPercent val="1"/>
        </c:dLbls>
      </c:pie3DChart>
    </c:plotArea>
    <c:legend>
      <c:legendPos val="t"/>
      <c:layout>
        <c:manualLayout>
          <c:xMode val="edge"/>
          <c:yMode val="edge"/>
          <c:x val="0.43837051618547718"/>
          <c:y val="0"/>
          <c:w val="0.14496281714785661"/>
          <c:h val="0.2688010411034048"/>
        </c:manualLayout>
      </c:layout>
    </c:legend>
    <c:plotVisOnly val="1"/>
  </c:chart>
  <c:txPr>
    <a:bodyPr/>
    <a:lstStyle/>
    <a:p>
      <a:pPr>
        <a:defRPr sz="1800"/>
      </a:pPr>
      <a:endParaRPr lang="en-US"/>
    </a:p>
  </c:txPr>
  <c:externalData r:id="rId1"/>
</c:chartSpace>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F52ADC9-4FF4-4208-8C9A-B1BC6D842986}" type="doc">
      <dgm:prSet loTypeId="urn:microsoft.com/office/officeart/2005/8/layout/vList5" loCatId="list" qsTypeId="urn:microsoft.com/office/officeart/2005/8/quickstyle/simple1" qsCatId="simple" csTypeId="urn:microsoft.com/office/officeart/2005/8/colors/colorful4" csCatId="colorful" phldr="1"/>
      <dgm:spPr/>
      <dgm:t>
        <a:bodyPr/>
        <a:lstStyle/>
        <a:p>
          <a:endParaRPr lang="en-GB"/>
        </a:p>
      </dgm:t>
    </dgm:pt>
    <dgm:pt modelId="{83EEDD7E-1FB0-48C1-B2B8-FF99C797E6EC}">
      <dgm:prSet phldrT="[Text]" custT="1"/>
      <dgm:spPr/>
      <dgm:t>
        <a:bodyPr/>
        <a:lstStyle/>
        <a:p>
          <a:pPr algn="l"/>
          <a:r>
            <a:rPr lang="en-GB" sz="2700" dirty="0" smtClean="0"/>
            <a:t>1. Learning    disabilities</a:t>
          </a:r>
        </a:p>
        <a:p>
          <a:pPr algn="l"/>
          <a:r>
            <a:rPr lang="en-GB" sz="2700" dirty="0" smtClean="0"/>
            <a:t>2. Public Health</a:t>
          </a:r>
        </a:p>
      </dgm:t>
    </dgm:pt>
    <dgm:pt modelId="{44D4B8A3-D007-4396-88B3-36BE96D32E12}" type="parTrans" cxnId="{45DA83E6-7A41-4606-B37F-D7309EFBFFE9}">
      <dgm:prSet/>
      <dgm:spPr/>
      <dgm:t>
        <a:bodyPr/>
        <a:lstStyle/>
        <a:p>
          <a:endParaRPr lang="en-GB"/>
        </a:p>
      </dgm:t>
    </dgm:pt>
    <dgm:pt modelId="{5A0245C6-0CFC-414D-A986-5697246459D3}" type="sibTrans" cxnId="{45DA83E6-7A41-4606-B37F-D7309EFBFFE9}">
      <dgm:prSet/>
      <dgm:spPr/>
      <dgm:t>
        <a:bodyPr/>
        <a:lstStyle/>
        <a:p>
          <a:endParaRPr lang="en-GB"/>
        </a:p>
      </dgm:t>
    </dgm:pt>
    <dgm:pt modelId="{9C67E71F-DEE6-497C-BA8C-74ADF9B828C0}">
      <dgm:prSet phldrT="[Text]" custT="1"/>
      <dgm:spPr/>
      <dgm:t>
        <a:bodyPr/>
        <a:lstStyle/>
        <a:p>
          <a:r>
            <a:rPr lang="en-GB" sz="1800" dirty="0" smtClean="0"/>
            <a:t>Challenges in accessibility, well established PI frameworks informing policy, practice &amp; research</a:t>
          </a:r>
          <a:endParaRPr lang="en-GB" sz="1800" dirty="0"/>
        </a:p>
      </dgm:t>
    </dgm:pt>
    <dgm:pt modelId="{1C89A772-0DF4-4010-9A12-3F8A47FDD922}" type="sibTrans" cxnId="{34136392-DFFD-4B28-8CD7-177547E5D333}">
      <dgm:prSet/>
      <dgm:spPr/>
      <dgm:t>
        <a:bodyPr/>
        <a:lstStyle/>
        <a:p>
          <a:endParaRPr lang="en-GB"/>
        </a:p>
      </dgm:t>
    </dgm:pt>
    <dgm:pt modelId="{AC89D5C1-BDE9-4443-ADB7-6AAFFC3F2CEA}" type="parTrans" cxnId="{34136392-DFFD-4B28-8CD7-177547E5D333}">
      <dgm:prSet/>
      <dgm:spPr/>
      <dgm:t>
        <a:bodyPr/>
        <a:lstStyle/>
        <a:p>
          <a:endParaRPr lang="en-GB"/>
        </a:p>
      </dgm:t>
    </dgm:pt>
    <dgm:pt modelId="{C6ECEBBE-B632-4AC7-A56E-5FBA785A6D37}">
      <dgm:prSet phldrT="[Text]" custT="1"/>
      <dgm:spPr/>
      <dgm:t>
        <a:bodyPr/>
        <a:lstStyle/>
        <a:p>
          <a:r>
            <a:rPr lang="en-GB" sz="1800" dirty="0" smtClean="0"/>
            <a:t>Participants who do not see themselves as service users. Community interventions, variety of settings, harder to reach groups.</a:t>
          </a:r>
          <a:endParaRPr lang="en-GB" sz="1800" dirty="0"/>
        </a:p>
      </dgm:t>
    </dgm:pt>
    <dgm:pt modelId="{3EFB44A9-A0C4-4B13-AA79-29B62A47F087}" type="sibTrans" cxnId="{701DB9B2-92D3-49F0-AD87-FEF4D2A7F520}">
      <dgm:prSet/>
      <dgm:spPr/>
      <dgm:t>
        <a:bodyPr/>
        <a:lstStyle/>
        <a:p>
          <a:endParaRPr lang="en-GB"/>
        </a:p>
      </dgm:t>
    </dgm:pt>
    <dgm:pt modelId="{B845B48E-E892-4A38-8076-EA11E871DC77}" type="parTrans" cxnId="{701DB9B2-92D3-49F0-AD87-FEF4D2A7F520}">
      <dgm:prSet/>
      <dgm:spPr/>
      <dgm:t>
        <a:bodyPr/>
        <a:lstStyle/>
        <a:p>
          <a:endParaRPr lang="en-GB"/>
        </a:p>
      </dgm:t>
    </dgm:pt>
    <dgm:pt modelId="{D6381C28-2D2F-40DC-B38E-75BED6BF2E6A}" type="pres">
      <dgm:prSet presAssocID="{BF52ADC9-4FF4-4208-8C9A-B1BC6D842986}" presName="Name0" presStyleCnt="0">
        <dgm:presLayoutVars>
          <dgm:dir/>
          <dgm:animLvl val="lvl"/>
          <dgm:resizeHandles val="exact"/>
        </dgm:presLayoutVars>
      </dgm:prSet>
      <dgm:spPr/>
      <dgm:t>
        <a:bodyPr/>
        <a:lstStyle/>
        <a:p>
          <a:endParaRPr lang="en-GB"/>
        </a:p>
      </dgm:t>
    </dgm:pt>
    <dgm:pt modelId="{2B4B571F-4389-4FDB-890B-DEC713FE5224}" type="pres">
      <dgm:prSet presAssocID="{83EEDD7E-1FB0-48C1-B2B8-FF99C797E6EC}" presName="linNode" presStyleCnt="0"/>
      <dgm:spPr/>
      <dgm:t>
        <a:bodyPr/>
        <a:lstStyle/>
        <a:p>
          <a:endParaRPr lang="en-GB"/>
        </a:p>
      </dgm:t>
    </dgm:pt>
    <dgm:pt modelId="{7D474517-DAAF-49D0-A6E6-5DEE9DA05169}" type="pres">
      <dgm:prSet presAssocID="{83EEDD7E-1FB0-48C1-B2B8-FF99C797E6EC}" presName="parentText" presStyleLbl="node1" presStyleIdx="0" presStyleCnt="1" custScaleX="100606" custLinFactNeighborX="-1428" custLinFactNeighborY="-3167">
        <dgm:presLayoutVars>
          <dgm:chMax val="1"/>
          <dgm:bulletEnabled val="1"/>
        </dgm:presLayoutVars>
      </dgm:prSet>
      <dgm:spPr/>
      <dgm:t>
        <a:bodyPr/>
        <a:lstStyle/>
        <a:p>
          <a:endParaRPr lang="en-GB"/>
        </a:p>
      </dgm:t>
    </dgm:pt>
    <dgm:pt modelId="{30E2A7F6-7225-4D60-BAAC-34DB5B879FAD}" type="pres">
      <dgm:prSet presAssocID="{83EEDD7E-1FB0-48C1-B2B8-FF99C797E6EC}" presName="descendantText" presStyleLbl="alignAccFollowNode1" presStyleIdx="0" presStyleCnt="1" custScaleX="96955" custScaleY="132783" custLinFactNeighborX="1870" custLinFactNeighborY="-67">
        <dgm:presLayoutVars>
          <dgm:bulletEnabled val="1"/>
        </dgm:presLayoutVars>
      </dgm:prSet>
      <dgm:spPr/>
      <dgm:t>
        <a:bodyPr/>
        <a:lstStyle/>
        <a:p>
          <a:endParaRPr lang="en-GB"/>
        </a:p>
      </dgm:t>
    </dgm:pt>
  </dgm:ptLst>
  <dgm:cxnLst>
    <dgm:cxn modelId="{12FF462E-AEB3-4800-B361-F6F179436D58}" type="presOf" srcId="{83EEDD7E-1FB0-48C1-B2B8-FF99C797E6EC}" destId="{7D474517-DAAF-49D0-A6E6-5DEE9DA05169}" srcOrd="0" destOrd="0" presId="urn:microsoft.com/office/officeart/2005/8/layout/vList5"/>
    <dgm:cxn modelId="{45DA83E6-7A41-4606-B37F-D7309EFBFFE9}" srcId="{BF52ADC9-4FF4-4208-8C9A-B1BC6D842986}" destId="{83EEDD7E-1FB0-48C1-B2B8-FF99C797E6EC}" srcOrd="0" destOrd="0" parTransId="{44D4B8A3-D007-4396-88B3-36BE96D32E12}" sibTransId="{5A0245C6-0CFC-414D-A986-5697246459D3}"/>
    <dgm:cxn modelId="{701DB9B2-92D3-49F0-AD87-FEF4D2A7F520}" srcId="{83EEDD7E-1FB0-48C1-B2B8-FF99C797E6EC}" destId="{C6ECEBBE-B632-4AC7-A56E-5FBA785A6D37}" srcOrd="1" destOrd="0" parTransId="{B845B48E-E892-4A38-8076-EA11E871DC77}" sibTransId="{3EFB44A9-A0C4-4B13-AA79-29B62A47F087}"/>
    <dgm:cxn modelId="{34136392-DFFD-4B28-8CD7-177547E5D333}" srcId="{83EEDD7E-1FB0-48C1-B2B8-FF99C797E6EC}" destId="{9C67E71F-DEE6-497C-BA8C-74ADF9B828C0}" srcOrd="0" destOrd="0" parTransId="{AC89D5C1-BDE9-4443-ADB7-6AAFFC3F2CEA}" sibTransId="{1C89A772-0DF4-4010-9A12-3F8A47FDD922}"/>
    <dgm:cxn modelId="{C7166B81-E60F-4ECB-B806-F36E980D4F68}" type="presOf" srcId="{BF52ADC9-4FF4-4208-8C9A-B1BC6D842986}" destId="{D6381C28-2D2F-40DC-B38E-75BED6BF2E6A}" srcOrd="0" destOrd="0" presId="urn:microsoft.com/office/officeart/2005/8/layout/vList5"/>
    <dgm:cxn modelId="{8F4D1B90-CF14-4E05-A957-425607D144E9}" type="presOf" srcId="{9C67E71F-DEE6-497C-BA8C-74ADF9B828C0}" destId="{30E2A7F6-7225-4D60-BAAC-34DB5B879FAD}" srcOrd="0" destOrd="0" presId="urn:microsoft.com/office/officeart/2005/8/layout/vList5"/>
    <dgm:cxn modelId="{0C5DC766-38A7-47A5-9763-13F5E7421B98}" type="presOf" srcId="{C6ECEBBE-B632-4AC7-A56E-5FBA785A6D37}" destId="{30E2A7F6-7225-4D60-BAAC-34DB5B879FAD}" srcOrd="0" destOrd="1" presId="urn:microsoft.com/office/officeart/2005/8/layout/vList5"/>
    <dgm:cxn modelId="{92DC0DCF-27BD-44A2-893D-F75095E07532}" type="presParOf" srcId="{D6381C28-2D2F-40DC-B38E-75BED6BF2E6A}" destId="{2B4B571F-4389-4FDB-890B-DEC713FE5224}" srcOrd="0" destOrd="0" presId="urn:microsoft.com/office/officeart/2005/8/layout/vList5"/>
    <dgm:cxn modelId="{5F10AEDC-EB6E-4C6A-B5DD-DE8757F79019}" type="presParOf" srcId="{2B4B571F-4389-4FDB-890B-DEC713FE5224}" destId="{7D474517-DAAF-49D0-A6E6-5DEE9DA05169}" srcOrd="0" destOrd="0" presId="urn:microsoft.com/office/officeart/2005/8/layout/vList5"/>
    <dgm:cxn modelId="{C02F875E-31E9-4BD7-9B6B-09A2EAD009AA}" type="presParOf" srcId="{2B4B571F-4389-4FDB-890B-DEC713FE5224}" destId="{30E2A7F6-7225-4D60-BAAC-34DB5B879FAD}" srcOrd="1" destOrd="0" presId="urn:microsoft.com/office/officeart/2005/8/layout/vList5"/>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F52ADC9-4FF4-4208-8C9A-B1BC6D842986}" type="doc">
      <dgm:prSet loTypeId="urn:microsoft.com/office/officeart/2005/8/layout/vList5" loCatId="list" qsTypeId="urn:microsoft.com/office/officeart/2005/8/quickstyle/simple1" qsCatId="simple" csTypeId="urn:microsoft.com/office/officeart/2005/8/colors/colorful4" csCatId="colorful" phldr="1"/>
      <dgm:spPr/>
      <dgm:t>
        <a:bodyPr/>
        <a:lstStyle/>
        <a:p>
          <a:endParaRPr lang="en-GB"/>
        </a:p>
      </dgm:t>
    </dgm:pt>
    <dgm:pt modelId="{9C67E71F-DEE6-497C-BA8C-74ADF9B828C0}">
      <dgm:prSet phldrT="[Text]" custT="1"/>
      <dgm:spPr/>
      <dgm:t>
        <a:bodyPr/>
        <a:lstStyle/>
        <a:p>
          <a:r>
            <a:rPr lang="en-GB" sz="1800" dirty="0" smtClean="0"/>
            <a:t>Predominantly older age group, primary care setting. Developing research that is inclusive</a:t>
          </a:r>
          <a:endParaRPr lang="en-GB" sz="1800" dirty="0"/>
        </a:p>
      </dgm:t>
    </dgm:pt>
    <dgm:pt modelId="{AC89D5C1-BDE9-4443-ADB7-6AAFFC3F2CEA}" type="parTrans" cxnId="{34136392-DFFD-4B28-8CD7-177547E5D333}">
      <dgm:prSet/>
      <dgm:spPr/>
      <dgm:t>
        <a:bodyPr/>
        <a:lstStyle/>
        <a:p>
          <a:endParaRPr lang="en-GB"/>
        </a:p>
      </dgm:t>
    </dgm:pt>
    <dgm:pt modelId="{1C89A772-0DF4-4010-9A12-3F8A47FDD922}" type="sibTrans" cxnId="{34136392-DFFD-4B28-8CD7-177547E5D333}">
      <dgm:prSet/>
      <dgm:spPr/>
      <dgm:t>
        <a:bodyPr/>
        <a:lstStyle/>
        <a:p>
          <a:endParaRPr lang="en-GB"/>
        </a:p>
      </dgm:t>
    </dgm:pt>
    <dgm:pt modelId="{83EEDD7E-1FB0-48C1-B2B8-FF99C797E6EC}">
      <dgm:prSet phldrT="[Text]" custT="1"/>
      <dgm:spPr>
        <a:solidFill>
          <a:schemeClr val="tx2">
            <a:lumMod val="40000"/>
            <a:lumOff val="60000"/>
          </a:schemeClr>
        </a:solidFill>
      </dgm:spPr>
      <dgm:t>
        <a:bodyPr/>
        <a:lstStyle/>
        <a:p>
          <a:pPr marL="0" marR="0" indent="0" algn="l" defTabSz="914400" eaLnBrk="1" fontAlgn="auto" latinLnBrk="0" hangingPunct="1">
            <a:lnSpc>
              <a:spcPct val="90000"/>
            </a:lnSpc>
            <a:spcBef>
              <a:spcPts val="0"/>
            </a:spcBef>
            <a:spcAft>
              <a:spcPts val="1134"/>
            </a:spcAft>
            <a:buClrTx/>
            <a:buSzTx/>
            <a:buFontTx/>
            <a:buNone/>
            <a:tabLst/>
            <a:defRPr/>
          </a:pPr>
          <a:r>
            <a:rPr lang="en-GB" sz="2700" dirty="0" smtClean="0"/>
            <a:t>3. Dementia</a:t>
          </a:r>
        </a:p>
        <a:p>
          <a:pPr marL="0" marR="0" indent="0" algn="l" defTabSz="2000250" eaLnBrk="1" fontAlgn="auto" latinLnBrk="0" hangingPunct="1">
            <a:lnSpc>
              <a:spcPct val="90000"/>
            </a:lnSpc>
            <a:spcBef>
              <a:spcPts val="0"/>
            </a:spcBef>
            <a:spcAft>
              <a:spcPts val="1134"/>
            </a:spcAft>
            <a:buClrTx/>
            <a:buSzTx/>
            <a:buFontTx/>
            <a:buNone/>
            <a:tabLst/>
            <a:defRPr/>
          </a:pPr>
          <a:r>
            <a:rPr lang="en-GB" sz="2700" dirty="0" smtClean="0"/>
            <a:t>4. Arthritis</a:t>
          </a:r>
        </a:p>
        <a:p>
          <a:pPr algn="l" defTabSz="2000250">
            <a:lnSpc>
              <a:spcPct val="90000"/>
            </a:lnSpc>
            <a:spcBef>
              <a:spcPct val="0"/>
            </a:spcBef>
            <a:spcAft>
              <a:spcPct val="35000"/>
            </a:spcAft>
          </a:pPr>
          <a:endParaRPr lang="en-GB" sz="1900" dirty="0" smtClean="0"/>
        </a:p>
      </dgm:t>
    </dgm:pt>
    <dgm:pt modelId="{5A0245C6-0CFC-414D-A986-5697246459D3}" type="sibTrans" cxnId="{45DA83E6-7A41-4606-B37F-D7309EFBFFE9}">
      <dgm:prSet/>
      <dgm:spPr/>
      <dgm:t>
        <a:bodyPr/>
        <a:lstStyle/>
        <a:p>
          <a:endParaRPr lang="en-GB"/>
        </a:p>
      </dgm:t>
    </dgm:pt>
    <dgm:pt modelId="{44D4B8A3-D007-4396-88B3-36BE96D32E12}" type="parTrans" cxnId="{45DA83E6-7A41-4606-B37F-D7309EFBFFE9}">
      <dgm:prSet/>
      <dgm:spPr/>
      <dgm:t>
        <a:bodyPr/>
        <a:lstStyle/>
        <a:p>
          <a:endParaRPr lang="en-GB"/>
        </a:p>
      </dgm:t>
    </dgm:pt>
    <dgm:pt modelId="{F00F8166-17EE-44F6-A77F-1C129BA9A71F}">
      <dgm:prSet custT="1"/>
      <dgm:spPr/>
      <dgm:t>
        <a:bodyPr/>
        <a:lstStyle/>
        <a:p>
          <a:r>
            <a:rPr lang="en-GB" sz="1800" dirty="0" smtClean="0"/>
            <a:t>Across life span but predominantly older people, variety of care settings. Strong patient organisation</a:t>
          </a:r>
          <a:endParaRPr lang="en-GB" sz="1800" dirty="0"/>
        </a:p>
      </dgm:t>
    </dgm:pt>
    <dgm:pt modelId="{89BC5B1C-9462-4533-ADD7-5A696A77692A}" type="parTrans" cxnId="{30720AF2-9905-4124-B453-72636F5D3634}">
      <dgm:prSet/>
      <dgm:spPr/>
      <dgm:t>
        <a:bodyPr/>
        <a:lstStyle/>
        <a:p>
          <a:endParaRPr lang="en-GB"/>
        </a:p>
      </dgm:t>
    </dgm:pt>
    <dgm:pt modelId="{AEBB40EB-2FFB-432E-B1EE-126773788B08}" type="sibTrans" cxnId="{30720AF2-9905-4124-B453-72636F5D3634}">
      <dgm:prSet/>
      <dgm:spPr/>
      <dgm:t>
        <a:bodyPr/>
        <a:lstStyle/>
        <a:p>
          <a:endParaRPr lang="en-GB"/>
        </a:p>
      </dgm:t>
    </dgm:pt>
    <dgm:pt modelId="{D6381C28-2D2F-40DC-B38E-75BED6BF2E6A}" type="pres">
      <dgm:prSet presAssocID="{BF52ADC9-4FF4-4208-8C9A-B1BC6D842986}" presName="Name0" presStyleCnt="0">
        <dgm:presLayoutVars>
          <dgm:dir/>
          <dgm:animLvl val="lvl"/>
          <dgm:resizeHandles val="exact"/>
        </dgm:presLayoutVars>
      </dgm:prSet>
      <dgm:spPr/>
      <dgm:t>
        <a:bodyPr/>
        <a:lstStyle/>
        <a:p>
          <a:endParaRPr lang="en-GB"/>
        </a:p>
      </dgm:t>
    </dgm:pt>
    <dgm:pt modelId="{2B4B571F-4389-4FDB-890B-DEC713FE5224}" type="pres">
      <dgm:prSet presAssocID="{83EEDD7E-1FB0-48C1-B2B8-FF99C797E6EC}" presName="linNode" presStyleCnt="0"/>
      <dgm:spPr/>
    </dgm:pt>
    <dgm:pt modelId="{7D474517-DAAF-49D0-A6E6-5DEE9DA05169}" type="pres">
      <dgm:prSet presAssocID="{83EEDD7E-1FB0-48C1-B2B8-FF99C797E6EC}" presName="parentText" presStyleLbl="node1" presStyleIdx="0" presStyleCnt="1" custScaleX="96096" custScaleY="92370" custLinFactNeighborX="-3759" custLinFactNeighborY="307">
        <dgm:presLayoutVars>
          <dgm:chMax val="1"/>
          <dgm:bulletEnabled val="1"/>
        </dgm:presLayoutVars>
      </dgm:prSet>
      <dgm:spPr/>
      <dgm:t>
        <a:bodyPr/>
        <a:lstStyle/>
        <a:p>
          <a:endParaRPr lang="en-GB"/>
        </a:p>
      </dgm:t>
    </dgm:pt>
    <dgm:pt modelId="{30E2A7F6-7225-4D60-BAAC-34DB5B879FAD}" type="pres">
      <dgm:prSet presAssocID="{83EEDD7E-1FB0-48C1-B2B8-FF99C797E6EC}" presName="descendantText" presStyleLbl="alignAccFollowNode1" presStyleIdx="0" presStyleCnt="1" custScaleX="93269" custScaleY="112488" custLinFactNeighborX="-561" custLinFactNeighborY="-6317">
        <dgm:presLayoutVars>
          <dgm:bulletEnabled val="1"/>
        </dgm:presLayoutVars>
      </dgm:prSet>
      <dgm:spPr/>
      <dgm:t>
        <a:bodyPr/>
        <a:lstStyle/>
        <a:p>
          <a:endParaRPr lang="en-GB"/>
        </a:p>
      </dgm:t>
    </dgm:pt>
  </dgm:ptLst>
  <dgm:cxnLst>
    <dgm:cxn modelId="{F8C23F2B-78EC-4EE6-A514-77EC80B7BA78}" type="presOf" srcId="{83EEDD7E-1FB0-48C1-B2B8-FF99C797E6EC}" destId="{7D474517-DAAF-49D0-A6E6-5DEE9DA05169}" srcOrd="0" destOrd="0" presId="urn:microsoft.com/office/officeart/2005/8/layout/vList5"/>
    <dgm:cxn modelId="{CF2FA12D-F48E-496C-89CE-12A4B9B785D3}" type="presOf" srcId="{9C67E71F-DEE6-497C-BA8C-74ADF9B828C0}" destId="{30E2A7F6-7225-4D60-BAAC-34DB5B879FAD}" srcOrd="0" destOrd="0" presId="urn:microsoft.com/office/officeart/2005/8/layout/vList5"/>
    <dgm:cxn modelId="{45DA83E6-7A41-4606-B37F-D7309EFBFFE9}" srcId="{BF52ADC9-4FF4-4208-8C9A-B1BC6D842986}" destId="{83EEDD7E-1FB0-48C1-B2B8-FF99C797E6EC}" srcOrd="0" destOrd="0" parTransId="{44D4B8A3-D007-4396-88B3-36BE96D32E12}" sibTransId="{5A0245C6-0CFC-414D-A986-5697246459D3}"/>
    <dgm:cxn modelId="{F4CB9012-947E-40A2-BEFE-2C36F8B3527F}" type="presOf" srcId="{BF52ADC9-4FF4-4208-8C9A-B1BC6D842986}" destId="{D6381C28-2D2F-40DC-B38E-75BED6BF2E6A}" srcOrd="0" destOrd="0" presId="urn:microsoft.com/office/officeart/2005/8/layout/vList5"/>
    <dgm:cxn modelId="{85993216-3DA7-4C38-B235-40AF81C52FAB}" type="presOf" srcId="{F00F8166-17EE-44F6-A77F-1C129BA9A71F}" destId="{30E2A7F6-7225-4D60-BAAC-34DB5B879FAD}" srcOrd="0" destOrd="1" presId="urn:microsoft.com/office/officeart/2005/8/layout/vList5"/>
    <dgm:cxn modelId="{34136392-DFFD-4B28-8CD7-177547E5D333}" srcId="{83EEDD7E-1FB0-48C1-B2B8-FF99C797E6EC}" destId="{9C67E71F-DEE6-497C-BA8C-74ADF9B828C0}" srcOrd="0" destOrd="0" parTransId="{AC89D5C1-BDE9-4443-ADB7-6AAFFC3F2CEA}" sibTransId="{1C89A772-0DF4-4010-9A12-3F8A47FDD922}"/>
    <dgm:cxn modelId="{30720AF2-9905-4124-B453-72636F5D3634}" srcId="{83EEDD7E-1FB0-48C1-B2B8-FF99C797E6EC}" destId="{F00F8166-17EE-44F6-A77F-1C129BA9A71F}" srcOrd="1" destOrd="0" parTransId="{89BC5B1C-9462-4533-ADD7-5A696A77692A}" sibTransId="{AEBB40EB-2FFB-432E-B1EE-126773788B08}"/>
    <dgm:cxn modelId="{2A309BFD-2C53-41B6-8931-B5DA45E68486}" type="presParOf" srcId="{D6381C28-2D2F-40DC-B38E-75BED6BF2E6A}" destId="{2B4B571F-4389-4FDB-890B-DEC713FE5224}" srcOrd="0" destOrd="0" presId="urn:microsoft.com/office/officeart/2005/8/layout/vList5"/>
    <dgm:cxn modelId="{83CC7BF2-C1B6-442F-89D0-CB05350BF96D}" type="presParOf" srcId="{2B4B571F-4389-4FDB-890B-DEC713FE5224}" destId="{7D474517-DAAF-49D0-A6E6-5DEE9DA05169}" srcOrd="0" destOrd="0" presId="urn:microsoft.com/office/officeart/2005/8/layout/vList5"/>
    <dgm:cxn modelId="{276E52B9-6FCC-4766-8B12-0201AB8CBDFE}" type="presParOf" srcId="{2B4B571F-4389-4FDB-890B-DEC713FE5224}" destId="{30E2A7F6-7225-4D60-BAAC-34DB5B879FAD}" srcOrd="1" destOrd="0" presId="urn:microsoft.com/office/officeart/2005/8/layout/vList5"/>
  </dgm:cxnLst>
  <dgm:bg/>
  <dgm:whole/>
  <dgm:extLst>
    <a:ext uri="http://schemas.microsoft.com/office/drawing/2008/diagram">
      <dsp:dataModelExt xmlns:dsp="http://schemas.microsoft.com/office/drawing/2008/diagram" xmlns="" relId="rId12"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30E2A7F6-7225-4D60-BAAC-34DB5B879FAD}">
      <dsp:nvSpPr>
        <dsp:cNvPr id="0" name=""/>
        <dsp:cNvSpPr/>
      </dsp:nvSpPr>
      <dsp:spPr>
        <a:xfrm rot="5400000">
          <a:off x="4871712" y="-1662525"/>
          <a:ext cx="1942241" cy="5267306"/>
        </a:xfrm>
        <a:prstGeom prst="round2SameRect">
          <a:avLst/>
        </a:prstGeom>
        <a:solidFill>
          <a:schemeClr val="accent4">
            <a:tint val="40000"/>
            <a:alpha val="90000"/>
            <a:hueOff val="0"/>
            <a:satOff val="0"/>
            <a:lumOff val="0"/>
            <a:alphaOff val="0"/>
          </a:schemeClr>
        </a:solidFill>
        <a:ln w="25400" cap="flat"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800100">
            <a:lnSpc>
              <a:spcPct val="90000"/>
            </a:lnSpc>
            <a:spcBef>
              <a:spcPct val="0"/>
            </a:spcBef>
            <a:spcAft>
              <a:spcPct val="15000"/>
            </a:spcAft>
            <a:buChar char="••"/>
          </a:pPr>
          <a:r>
            <a:rPr lang="en-GB" sz="1800" kern="1200" dirty="0" smtClean="0"/>
            <a:t>Challenges in accessibility, well established PI frameworks informing policy, practice &amp; research</a:t>
          </a:r>
          <a:endParaRPr lang="en-GB" sz="1800" kern="1200" dirty="0"/>
        </a:p>
        <a:p>
          <a:pPr marL="171450" lvl="1" indent="-171450" algn="l" defTabSz="800100">
            <a:lnSpc>
              <a:spcPct val="90000"/>
            </a:lnSpc>
            <a:spcBef>
              <a:spcPct val="0"/>
            </a:spcBef>
            <a:spcAft>
              <a:spcPct val="15000"/>
            </a:spcAft>
            <a:buChar char="••"/>
          </a:pPr>
          <a:r>
            <a:rPr lang="en-GB" sz="1800" kern="1200" dirty="0" smtClean="0"/>
            <a:t>Participants who do not see themselves as service users. Community interventions, variety of settings, harder to reach groups.</a:t>
          </a:r>
          <a:endParaRPr lang="en-GB" sz="1800" kern="1200" dirty="0"/>
        </a:p>
      </dsp:txBody>
      <dsp:txXfrm rot="5400000">
        <a:off x="4871712" y="-1662525"/>
        <a:ext cx="1942241" cy="5267306"/>
      </dsp:txXfrm>
    </dsp:sp>
    <dsp:sp modelId="{7D474517-DAAF-49D0-A6E6-5DEE9DA05169}">
      <dsp:nvSpPr>
        <dsp:cNvPr id="0" name=""/>
        <dsp:cNvSpPr/>
      </dsp:nvSpPr>
      <dsp:spPr>
        <a:xfrm>
          <a:off x="23" y="3"/>
          <a:ext cx="3074431" cy="1828398"/>
        </a:xfrm>
        <a:prstGeom prst="round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51435" rIns="102870" bIns="51435" numCol="1" spcCol="1270" anchor="ctr" anchorCtr="0">
          <a:noAutofit/>
        </a:bodyPr>
        <a:lstStyle/>
        <a:p>
          <a:pPr lvl="0" algn="l" defTabSz="1200150">
            <a:lnSpc>
              <a:spcPct val="90000"/>
            </a:lnSpc>
            <a:spcBef>
              <a:spcPct val="0"/>
            </a:spcBef>
            <a:spcAft>
              <a:spcPct val="35000"/>
            </a:spcAft>
          </a:pPr>
          <a:r>
            <a:rPr lang="en-GB" sz="2700" kern="1200" dirty="0" smtClean="0"/>
            <a:t>1. Learning    disabilities</a:t>
          </a:r>
        </a:p>
        <a:p>
          <a:pPr lvl="0" algn="l" defTabSz="1200150">
            <a:lnSpc>
              <a:spcPct val="90000"/>
            </a:lnSpc>
            <a:spcBef>
              <a:spcPct val="0"/>
            </a:spcBef>
            <a:spcAft>
              <a:spcPct val="35000"/>
            </a:spcAft>
          </a:pPr>
          <a:r>
            <a:rPr lang="en-GB" sz="2700" kern="1200" dirty="0" smtClean="0"/>
            <a:t>2. Public Health</a:t>
          </a:r>
        </a:p>
      </dsp:txBody>
      <dsp:txXfrm>
        <a:off x="23" y="3"/>
        <a:ext cx="3074431" cy="1828398"/>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30E2A7F6-7225-4D60-BAAC-34DB5B879FAD}">
      <dsp:nvSpPr>
        <dsp:cNvPr id="0" name=""/>
        <dsp:cNvSpPr/>
      </dsp:nvSpPr>
      <dsp:spPr>
        <a:xfrm rot="5400000">
          <a:off x="5189593" y="-1877211"/>
          <a:ext cx="1553688" cy="5308113"/>
        </a:xfrm>
        <a:prstGeom prst="round2SameRect">
          <a:avLst/>
        </a:prstGeom>
        <a:solidFill>
          <a:schemeClr val="accent4">
            <a:tint val="40000"/>
            <a:alpha val="90000"/>
            <a:hueOff val="0"/>
            <a:satOff val="0"/>
            <a:lumOff val="0"/>
            <a:alphaOff val="0"/>
          </a:schemeClr>
        </a:solidFill>
        <a:ln w="25400" cap="flat"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800100">
            <a:lnSpc>
              <a:spcPct val="90000"/>
            </a:lnSpc>
            <a:spcBef>
              <a:spcPct val="0"/>
            </a:spcBef>
            <a:spcAft>
              <a:spcPct val="15000"/>
            </a:spcAft>
            <a:buChar char="••"/>
          </a:pPr>
          <a:r>
            <a:rPr lang="en-GB" sz="1800" kern="1200" dirty="0" smtClean="0"/>
            <a:t>Predominantly older age group, primary care setting. Developing research that is inclusive</a:t>
          </a:r>
          <a:endParaRPr lang="en-GB" sz="1800" kern="1200" dirty="0"/>
        </a:p>
        <a:p>
          <a:pPr marL="171450" lvl="1" indent="-171450" algn="l" defTabSz="800100">
            <a:lnSpc>
              <a:spcPct val="90000"/>
            </a:lnSpc>
            <a:spcBef>
              <a:spcPct val="0"/>
            </a:spcBef>
            <a:spcAft>
              <a:spcPct val="15000"/>
            </a:spcAft>
            <a:buChar char="••"/>
          </a:pPr>
          <a:r>
            <a:rPr lang="en-GB" sz="1800" kern="1200" dirty="0" smtClean="0"/>
            <a:t>Across life span but predominantly older people, variety of care settings. Strong patient organisation</a:t>
          </a:r>
          <a:endParaRPr lang="en-GB" sz="1800" kern="1200" dirty="0"/>
        </a:p>
      </dsp:txBody>
      <dsp:txXfrm rot="5400000">
        <a:off x="5189593" y="-1877211"/>
        <a:ext cx="1553688" cy="5308113"/>
      </dsp:txXfrm>
    </dsp:sp>
    <dsp:sp modelId="{7D474517-DAAF-49D0-A6E6-5DEE9DA05169}">
      <dsp:nvSpPr>
        <dsp:cNvPr id="0" name=""/>
        <dsp:cNvSpPr/>
      </dsp:nvSpPr>
      <dsp:spPr>
        <a:xfrm>
          <a:off x="40094" y="72010"/>
          <a:ext cx="3076314" cy="1594772"/>
        </a:xfrm>
        <a:prstGeom prst="roundRect">
          <a:avLst/>
        </a:prstGeom>
        <a:solidFill>
          <a:schemeClr val="tx2">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51435" rIns="102870" bIns="51435" numCol="1" spcCol="1270" anchor="ctr" anchorCtr="0">
          <a:noAutofit/>
        </a:bodyPr>
        <a:lstStyle/>
        <a:p>
          <a:pPr marL="0" marR="0" lvl="0" indent="0" algn="l" defTabSz="914400" eaLnBrk="1" fontAlgn="auto" latinLnBrk="0" hangingPunct="1">
            <a:lnSpc>
              <a:spcPct val="90000"/>
            </a:lnSpc>
            <a:spcBef>
              <a:spcPct val="0"/>
            </a:spcBef>
            <a:spcAft>
              <a:spcPts val="1134"/>
            </a:spcAft>
            <a:buClrTx/>
            <a:buSzTx/>
            <a:buFontTx/>
            <a:buNone/>
            <a:tabLst/>
            <a:defRPr/>
          </a:pPr>
          <a:r>
            <a:rPr lang="en-GB" sz="2700" kern="1200" dirty="0" smtClean="0"/>
            <a:t>3. Dementia</a:t>
          </a:r>
        </a:p>
        <a:p>
          <a:pPr marL="0" marR="0" lvl="0" indent="0" algn="l" defTabSz="2000250" eaLnBrk="1" fontAlgn="auto" latinLnBrk="0" hangingPunct="1">
            <a:lnSpc>
              <a:spcPct val="90000"/>
            </a:lnSpc>
            <a:spcBef>
              <a:spcPct val="0"/>
            </a:spcBef>
            <a:spcAft>
              <a:spcPts val="1134"/>
            </a:spcAft>
            <a:buClrTx/>
            <a:buSzTx/>
            <a:buFontTx/>
            <a:buNone/>
            <a:tabLst/>
            <a:defRPr/>
          </a:pPr>
          <a:r>
            <a:rPr lang="en-GB" sz="2700" kern="1200" dirty="0" smtClean="0"/>
            <a:t>4. Arthritis</a:t>
          </a:r>
        </a:p>
        <a:p>
          <a:pPr lvl="0" algn="l" defTabSz="2000250">
            <a:lnSpc>
              <a:spcPct val="90000"/>
            </a:lnSpc>
            <a:spcBef>
              <a:spcPct val="0"/>
            </a:spcBef>
            <a:spcAft>
              <a:spcPct val="35000"/>
            </a:spcAft>
          </a:pPr>
          <a:endParaRPr lang="en-GB" sz="1900" kern="1200" dirty="0" smtClean="0"/>
        </a:p>
      </dsp:txBody>
      <dsp:txXfrm>
        <a:off x="40094" y="72010"/>
        <a:ext cx="3076314" cy="1594772"/>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7840" cy="464820"/>
          </a:xfrm>
          <a:prstGeom prst="rect">
            <a:avLst/>
          </a:prstGeom>
        </p:spPr>
        <p:txBody>
          <a:bodyPr vert="horz" lIns="93170" tIns="46586" rIns="93170" bIns="46586" rtlCol="0"/>
          <a:lstStyle>
            <a:lvl1pPr algn="l">
              <a:defRPr sz="1200"/>
            </a:lvl1pPr>
          </a:lstStyle>
          <a:p>
            <a:endParaRPr lang="en-GB"/>
          </a:p>
        </p:txBody>
      </p:sp>
      <p:sp>
        <p:nvSpPr>
          <p:cNvPr id="3" name="Date Placeholder 2"/>
          <p:cNvSpPr>
            <a:spLocks noGrp="1"/>
          </p:cNvSpPr>
          <p:nvPr>
            <p:ph type="dt" sz="quarter" idx="1"/>
          </p:nvPr>
        </p:nvSpPr>
        <p:spPr>
          <a:xfrm>
            <a:off x="3970939" y="0"/>
            <a:ext cx="3037840" cy="464820"/>
          </a:xfrm>
          <a:prstGeom prst="rect">
            <a:avLst/>
          </a:prstGeom>
        </p:spPr>
        <p:txBody>
          <a:bodyPr vert="horz" lIns="93170" tIns="46586" rIns="93170" bIns="46586" rtlCol="0"/>
          <a:lstStyle>
            <a:lvl1pPr algn="r">
              <a:defRPr sz="1200"/>
            </a:lvl1pPr>
          </a:lstStyle>
          <a:p>
            <a:fld id="{A2D95022-E107-4DC2-A5C2-03E3BFD509D2}" type="datetimeFigureOut">
              <a:rPr lang="en-GB" smtClean="0"/>
              <a:pPr/>
              <a:t>13/03/2012</a:t>
            </a:fld>
            <a:endParaRPr lang="en-GB"/>
          </a:p>
        </p:txBody>
      </p:sp>
      <p:sp>
        <p:nvSpPr>
          <p:cNvPr id="4" name="Footer Placeholder 3"/>
          <p:cNvSpPr>
            <a:spLocks noGrp="1"/>
          </p:cNvSpPr>
          <p:nvPr>
            <p:ph type="ftr" sz="quarter" idx="2"/>
          </p:nvPr>
        </p:nvSpPr>
        <p:spPr>
          <a:xfrm>
            <a:off x="1" y="8829967"/>
            <a:ext cx="3037840" cy="464820"/>
          </a:xfrm>
          <a:prstGeom prst="rect">
            <a:avLst/>
          </a:prstGeom>
        </p:spPr>
        <p:txBody>
          <a:bodyPr vert="horz" lIns="93170" tIns="46586" rIns="93170" bIns="46586" rtlCol="0" anchor="b"/>
          <a:lstStyle>
            <a:lvl1pPr algn="l">
              <a:defRPr sz="1200"/>
            </a:lvl1pPr>
          </a:lstStyle>
          <a:p>
            <a:endParaRPr lang="en-GB"/>
          </a:p>
        </p:txBody>
      </p:sp>
      <p:sp>
        <p:nvSpPr>
          <p:cNvPr id="5" name="Slide Number Placeholder 4"/>
          <p:cNvSpPr>
            <a:spLocks noGrp="1"/>
          </p:cNvSpPr>
          <p:nvPr>
            <p:ph type="sldNum" sz="quarter" idx="3"/>
          </p:nvPr>
        </p:nvSpPr>
        <p:spPr>
          <a:xfrm>
            <a:off x="3970939" y="8829967"/>
            <a:ext cx="3037840" cy="464820"/>
          </a:xfrm>
          <a:prstGeom prst="rect">
            <a:avLst/>
          </a:prstGeom>
        </p:spPr>
        <p:txBody>
          <a:bodyPr vert="horz" lIns="93170" tIns="46586" rIns="93170" bIns="46586" rtlCol="0" anchor="b"/>
          <a:lstStyle>
            <a:lvl1pPr algn="r">
              <a:defRPr sz="1200"/>
            </a:lvl1pPr>
          </a:lstStyle>
          <a:p>
            <a:fld id="{872FB37D-8FE2-43AB-A64D-B7E92BDC8F94}" type="slidenum">
              <a:rPr lang="en-GB" smtClean="0"/>
              <a:pPr/>
              <a:t>‹#›</a:t>
            </a:fld>
            <a:endParaRPr lang="en-GB"/>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33" tIns="45717" rIns="91433" bIns="45717" rtlCol="0"/>
          <a:lstStyle>
            <a:lvl1pPr algn="l">
              <a:defRPr sz="1200"/>
            </a:lvl1pPr>
          </a:lstStyle>
          <a:p>
            <a:endParaRPr lang="en-GB"/>
          </a:p>
        </p:txBody>
      </p:sp>
      <p:sp>
        <p:nvSpPr>
          <p:cNvPr id="3" name="Date Placeholder 2"/>
          <p:cNvSpPr>
            <a:spLocks noGrp="1"/>
          </p:cNvSpPr>
          <p:nvPr>
            <p:ph type="dt" idx="1"/>
          </p:nvPr>
        </p:nvSpPr>
        <p:spPr>
          <a:xfrm>
            <a:off x="3970339" y="0"/>
            <a:ext cx="3038475" cy="465138"/>
          </a:xfrm>
          <a:prstGeom prst="rect">
            <a:avLst/>
          </a:prstGeom>
        </p:spPr>
        <p:txBody>
          <a:bodyPr vert="horz" lIns="91433" tIns="45717" rIns="91433" bIns="45717" rtlCol="0"/>
          <a:lstStyle>
            <a:lvl1pPr algn="r">
              <a:defRPr sz="1200"/>
            </a:lvl1pPr>
          </a:lstStyle>
          <a:p>
            <a:fld id="{086C2635-66A3-48A5-B0CD-CF0941713745}" type="datetimeFigureOut">
              <a:rPr lang="en-GB" smtClean="0"/>
              <a:pPr/>
              <a:t>13/03/2012</a:t>
            </a:fld>
            <a:endParaRPr lang="en-GB"/>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1433" tIns="45717" rIns="91433" bIns="45717" rtlCol="0" anchor="ctr"/>
          <a:lstStyle/>
          <a:p>
            <a:endParaRPr lang="en-GB"/>
          </a:p>
        </p:txBody>
      </p:sp>
      <p:sp>
        <p:nvSpPr>
          <p:cNvPr id="5" name="Notes Placeholder 4"/>
          <p:cNvSpPr>
            <a:spLocks noGrp="1"/>
          </p:cNvSpPr>
          <p:nvPr>
            <p:ph type="body" sz="quarter" idx="3"/>
          </p:nvPr>
        </p:nvSpPr>
        <p:spPr>
          <a:xfrm>
            <a:off x="701675" y="4416425"/>
            <a:ext cx="5607050" cy="4183063"/>
          </a:xfrm>
          <a:prstGeom prst="rect">
            <a:avLst/>
          </a:prstGeom>
        </p:spPr>
        <p:txBody>
          <a:bodyPr vert="horz" lIns="91433" tIns="45717" rIns="91433" bIns="45717"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829675"/>
            <a:ext cx="3038475" cy="465138"/>
          </a:xfrm>
          <a:prstGeom prst="rect">
            <a:avLst/>
          </a:prstGeom>
        </p:spPr>
        <p:txBody>
          <a:bodyPr vert="horz" lIns="91433" tIns="45717" rIns="91433" bIns="45717" rtlCol="0" anchor="b"/>
          <a:lstStyle>
            <a:lvl1pPr algn="l">
              <a:defRPr sz="1200"/>
            </a:lvl1pPr>
          </a:lstStyle>
          <a:p>
            <a:endParaRPr lang="en-GB"/>
          </a:p>
        </p:txBody>
      </p:sp>
      <p:sp>
        <p:nvSpPr>
          <p:cNvPr id="7" name="Slide Number Placeholder 6"/>
          <p:cNvSpPr>
            <a:spLocks noGrp="1"/>
          </p:cNvSpPr>
          <p:nvPr>
            <p:ph type="sldNum" sz="quarter" idx="5"/>
          </p:nvPr>
        </p:nvSpPr>
        <p:spPr>
          <a:xfrm>
            <a:off x="3970339" y="8829675"/>
            <a:ext cx="3038475" cy="465138"/>
          </a:xfrm>
          <a:prstGeom prst="rect">
            <a:avLst/>
          </a:prstGeom>
        </p:spPr>
        <p:txBody>
          <a:bodyPr vert="horz" lIns="91433" tIns="45717" rIns="91433" bIns="45717" rtlCol="0" anchor="b"/>
          <a:lstStyle>
            <a:lvl1pPr algn="r">
              <a:defRPr sz="1200"/>
            </a:lvl1pPr>
          </a:lstStyle>
          <a:p>
            <a:fld id="{B46E3737-DD99-4EC1-A860-A8961B0C2F1B}" type="slidenum">
              <a:rPr lang="en-GB" smtClean="0"/>
              <a:pPr/>
              <a:t>‹#›</a:t>
            </a:fld>
            <a:endParaRPr lang="en-GB"/>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B46E3737-DD99-4EC1-A860-A8961B0C2F1B}" type="slidenum">
              <a:rPr lang="en-GB" smtClean="0"/>
              <a:pPr/>
              <a:t>3</a:t>
            </a:fld>
            <a:endParaRPr lang="en-GB"/>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270A3422-39F0-4296-8F63-7C3578C83F8A}" type="datetimeFigureOut">
              <a:rPr lang="en-GB" smtClean="0"/>
              <a:pPr/>
              <a:t>13/03/2012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3014FEA-5BC8-429E-8CD5-24D17B616011}" type="slidenum">
              <a:rPr lang="en-GB" smtClean="0"/>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270A3422-39F0-4296-8F63-7C3578C83F8A}" type="datetimeFigureOut">
              <a:rPr lang="en-GB" smtClean="0"/>
              <a:pPr/>
              <a:t>13/03/2012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3014FEA-5BC8-429E-8CD5-24D17B616011}" type="slidenum">
              <a:rPr lang="en-GB" smtClean="0"/>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70A3422-39F0-4296-8F63-7C3578C83F8A}" type="datetimeFigureOut">
              <a:rPr lang="en-GB" smtClean="0"/>
              <a:pPr/>
              <a:t>13/03/2012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3014FEA-5BC8-429E-8CD5-24D17B616011}" type="slidenum">
              <a:rPr lang="en-GB" smtClean="0"/>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270A3422-39F0-4296-8F63-7C3578C83F8A}" type="datetimeFigureOut">
              <a:rPr lang="en-GB" smtClean="0"/>
              <a:pPr/>
              <a:t>13/03/2012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3014FEA-5BC8-429E-8CD5-24D17B616011}" type="slidenum">
              <a:rPr lang="en-GB" smtClean="0"/>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270A3422-39F0-4296-8F63-7C3578C83F8A}" type="datetimeFigureOut">
              <a:rPr lang="en-GB" smtClean="0"/>
              <a:pPr/>
              <a:t>13/03/2012</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83014FEA-5BC8-429E-8CD5-24D17B616011}" type="slidenum">
              <a:rPr lang="en-GB" smtClean="0"/>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270A3422-39F0-4296-8F63-7C3578C83F8A}" type="datetimeFigureOut">
              <a:rPr lang="en-GB" smtClean="0"/>
              <a:pPr/>
              <a:t>13/03/2012</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83014FEA-5BC8-429E-8CD5-24D17B616011}" type="slidenum">
              <a:rPr lang="en-GB" smtClean="0"/>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70A3422-39F0-4296-8F63-7C3578C83F8A}" type="datetimeFigureOut">
              <a:rPr lang="en-GB" smtClean="0"/>
              <a:pPr/>
              <a:t>13/03/2012</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83014FEA-5BC8-429E-8CD5-24D17B616011}"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70A3422-39F0-4296-8F63-7C3578C83F8A}" type="datetimeFigureOut">
              <a:rPr lang="en-GB" smtClean="0"/>
              <a:pPr/>
              <a:t>13/03/2012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3014FEA-5BC8-429E-8CD5-24D17B616011}" type="slidenum">
              <a:rPr lang="en-GB" smtClean="0"/>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70A3422-39F0-4296-8F63-7C3578C83F8A}" type="datetimeFigureOut">
              <a:rPr lang="en-GB" smtClean="0"/>
              <a:pPr/>
              <a:t>13/03/2012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3014FEA-5BC8-429E-8CD5-24D17B616011}" type="slidenum">
              <a:rPr lang="en-GB" smtClean="0"/>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270A3422-39F0-4296-8F63-7C3578C83F8A}" type="datetimeFigureOut">
              <a:rPr lang="en-GB" smtClean="0"/>
              <a:pPr/>
              <a:t>13/03/2012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3014FEA-5BC8-429E-8CD5-24D17B616011}"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270A3422-39F0-4296-8F63-7C3578C83F8A}" type="datetimeFigureOut">
              <a:rPr lang="en-GB" smtClean="0"/>
              <a:pPr/>
              <a:t>13/03/2012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3014FEA-5BC8-429E-8CD5-24D17B616011}" type="slidenum">
              <a:rPr lang="en-GB" smtClean="0"/>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0A3422-39F0-4296-8F63-7C3578C83F8A}" type="datetimeFigureOut">
              <a:rPr lang="en-GB" smtClean="0"/>
              <a:pPr/>
              <a:t>13/03/2012</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3014FEA-5BC8-429E-8CD5-24D17B616011}"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diagramData" Target="../diagrams/data2.xml"/><Relationship Id="rId3" Type="http://schemas.openxmlformats.org/officeDocument/2006/relationships/diagramData" Target="../diagrams/data1.xml"/><Relationship Id="rId7" Type="http://schemas.microsoft.com/office/2007/relationships/diagramDrawing" Target="../diagrams/drawing1.xml"/><Relationship Id="rId12" Type="http://schemas.microsoft.com/office/2007/relationships/diagramDrawing" Target="../diagrams/drawing2.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11" Type="http://schemas.openxmlformats.org/officeDocument/2006/relationships/diagramColors" Target="../diagrams/colors2.xml"/><Relationship Id="rId5" Type="http://schemas.openxmlformats.org/officeDocument/2006/relationships/diagramQuickStyle" Target="../diagrams/quickStyle1.xml"/><Relationship Id="rId10" Type="http://schemas.openxmlformats.org/officeDocument/2006/relationships/diagramQuickStyle" Target="../diagrams/quickStyle2.xml"/><Relationship Id="rId4" Type="http://schemas.openxmlformats.org/officeDocument/2006/relationships/diagramLayout" Target="../diagrams/layout1.xml"/><Relationship Id="rId9" Type="http://schemas.openxmlformats.org/officeDocument/2006/relationships/diagramLayout" Target="../diagrams/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11560" y="1340768"/>
            <a:ext cx="7772400" cy="1470025"/>
          </a:xfrm>
          <a:solidFill>
            <a:schemeClr val="tx2">
              <a:lumMod val="20000"/>
              <a:lumOff val="80000"/>
            </a:schemeClr>
          </a:solidFill>
        </p:spPr>
        <p:txBody>
          <a:bodyPr>
            <a:normAutofit/>
          </a:bodyPr>
          <a:lstStyle/>
          <a:p>
            <a:r>
              <a:rPr lang="en-GB" sz="7200" b="1" dirty="0" smtClean="0">
                <a:ln w="12700">
                  <a:solidFill>
                    <a:schemeClr val="tx2"/>
                  </a:solidFill>
                  <a:prstDash val="solid"/>
                </a:ln>
                <a:solidFill>
                  <a:schemeClr val="accent1"/>
                </a:solidFill>
                <a:effectLst>
                  <a:outerShdw blurRad="41275" dist="20320" dir="1800000" algn="tl" rotWithShape="0">
                    <a:srgbClr val="000000">
                      <a:alpha val="40000"/>
                    </a:srgbClr>
                  </a:outerShdw>
                </a:effectLst>
              </a:rPr>
              <a:t>RAPPORT</a:t>
            </a:r>
            <a:endParaRPr lang="en-GB" sz="7200" b="1" dirty="0">
              <a:ln w="12700">
                <a:solidFill>
                  <a:schemeClr val="tx2"/>
                </a:solidFill>
                <a:prstDash val="solid"/>
              </a:ln>
              <a:solidFill>
                <a:schemeClr val="accent1"/>
              </a:solidFill>
              <a:effectLst>
                <a:outerShdw blurRad="41275" dist="20320" dir="1800000" algn="tl" rotWithShape="0">
                  <a:srgbClr val="000000">
                    <a:alpha val="40000"/>
                  </a:srgbClr>
                </a:outerShdw>
              </a:effectLst>
            </a:endParaRPr>
          </a:p>
        </p:txBody>
      </p:sp>
      <p:sp>
        <p:nvSpPr>
          <p:cNvPr id="3" name="Subtitle 2"/>
          <p:cNvSpPr>
            <a:spLocks noGrp="1"/>
          </p:cNvSpPr>
          <p:nvPr>
            <p:ph type="subTitle" idx="1"/>
          </p:nvPr>
        </p:nvSpPr>
        <p:spPr>
          <a:xfrm>
            <a:off x="467544" y="3068960"/>
            <a:ext cx="7992888" cy="2664296"/>
          </a:xfrm>
        </p:spPr>
        <p:txBody>
          <a:bodyPr>
            <a:normAutofit lnSpcReduction="10000"/>
          </a:bodyPr>
          <a:lstStyle/>
          <a:p>
            <a:r>
              <a:rPr lang="en-GB" sz="3600" b="1" dirty="0">
                <a:solidFill>
                  <a:schemeClr val="tx2"/>
                </a:solidFill>
                <a:effectLst>
                  <a:outerShdw blurRad="38100" dist="38100" dir="2700000" algn="tl">
                    <a:srgbClr val="000000">
                      <a:alpha val="43137"/>
                    </a:srgbClr>
                  </a:outerShdw>
                </a:effectLst>
              </a:rPr>
              <a:t>R</a:t>
            </a:r>
            <a:r>
              <a:rPr lang="en-GB" sz="3600" b="1" dirty="0"/>
              <a:t>ese</a:t>
            </a:r>
            <a:r>
              <a:rPr lang="en-GB" sz="3600" b="1" dirty="0">
                <a:solidFill>
                  <a:schemeClr val="tx2"/>
                </a:solidFill>
                <a:effectLst>
                  <a:outerShdw blurRad="38100" dist="38100" dir="2700000" algn="tl">
                    <a:srgbClr val="000000">
                      <a:alpha val="43137"/>
                    </a:srgbClr>
                  </a:outerShdw>
                </a:effectLst>
              </a:rPr>
              <a:t>a</a:t>
            </a:r>
            <a:r>
              <a:rPr lang="en-GB" sz="3600" b="1" dirty="0"/>
              <a:t>rch with </a:t>
            </a:r>
            <a:r>
              <a:rPr lang="en-GB" sz="3600" b="1" dirty="0">
                <a:solidFill>
                  <a:schemeClr val="tx2"/>
                </a:solidFill>
                <a:effectLst>
                  <a:outerShdw blurRad="38100" dist="38100" dir="2700000" algn="tl">
                    <a:srgbClr val="000000">
                      <a:alpha val="43137"/>
                    </a:srgbClr>
                  </a:outerShdw>
                </a:effectLst>
              </a:rPr>
              <a:t>P</a:t>
            </a:r>
            <a:r>
              <a:rPr lang="en-GB" sz="3600" b="1" dirty="0"/>
              <a:t>atient and </a:t>
            </a:r>
            <a:r>
              <a:rPr lang="en-GB" sz="3600" b="1" dirty="0">
                <a:solidFill>
                  <a:schemeClr val="tx2"/>
                </a:solidFill>
                <a:effectLst>
                  <a:outerShdw blurRad="38100" dist="38100" dir="2700000" algn="tl">
                    <a:srgbClr val="000000">
                      <a:alpha val="43137"/>
                    </a:srgbClr>
                  </a:outerShdw>
                </a:effectLst>
              </a:rPr>
              <a:t>P</a:t>
            </a:r>
            <a:r>
              <a:rPr lang="en-GB" sz="3600" b="1" dirty="0"/>
              <a:t>ublic Inv</a:t>
            </a:r>
            <a:r>
              <a:rPr lang="en-GB" sz="3600" b="1" dirty="0">
                <a:solidFill>
                  <a:schemeClr val="tx2"/>
                </a:solidFill>
                <a:effectLst>
                  <a:outerShdw blurRad="38100" dist="38100" dir="2700000" algn="tl">
                    <a:srgbClr val="000000">
                      <a:alpha val="43137"/>
                    </a:srgbClr>
                  </a:outerShdw>
                </a:effectLst>
              </a:rPr>
              <a:t>o</a:t>
            </a:r>
            <a:r>
              <a:rPr lang="en-GB" sz="3600" b="1" dirty="0"/>
              <a:t>lvement:   </a:t>
            </a:r>
            <a:r>
              <a:rPr lang="en-GB" sz="3600" b="1" dirty="0" smtClean="0"/>
              <a:t>a </a:t>
            </a:r>
            <a:r>
              <a:rPr lang="en-GB" sz="3600" b="1" dirty="0">
                <a:solidFill>
                  <a:schemeClr val="tx2"/>
                </a:solidFill>
                <a:effectLst>
                  <a:outerShdw blurRad="38100" dist="38100" dir="2700000" algn="tl">
                    <a:srgbClr val="000000">
                      <a:alpha val="43137"/>
                    </a:srgbClr>
                  </a:outerShdw>
                </a:effectLst>
              </a:rPr>
              <a:t>R</a:t>
            </a:r>
            <a:r>
              <a:rPr lang="en-GB" sz="3600" b="1" dirty="0"/>
              <a:t>ealis</a:t>
            </a:r>
            <a:r>
              <a:rPr lang="en-GB" sz="3600" b="1" dirty="0">
                <a:solidFill>
                  <a:schemeClr val="tx2"/>
                </a:solidFill>
                <a:effectLst>
                  <a:outerShdw blurRad="38100" dist="38100" dir="2700000" algn="tl">
                    <a:srgbClr val="000000">
                      <a:alpha val="43137"/>
                    </a:srgbClr>
                  </a:outerShdw>
                </a:effectLst>
              </a:rPr>
              <a:t>t</a:t>
            </a:r>
            <a:r>
              <a:rPr lang="en-GB" sz="3600" b="1" dirty="0"/>
              <a:t> </a:t>
            </a:r>
            <a:r>
              <a:rPr lang="en-GB" sz="3600" b="1" dirty="0" smtClean="0"/>
              <a:t>Evaluation</a:t>
            </a:r>
          </a:p>
          <a:p>
            <a:endParaRPr lang="en-GB" sz="3600" b="1" dirty="0" smtClean="0"/>
          </a:p>
          <a:p>
            <a:pPr algn="l"/>
            <a:r>
              <a:rPr lang="en-GB" sz="2800" b="1" dirty="0" smtClean="0"/>
              <a:t>Marion Cowe, Elspeth Mathie, Patricia Wilson on behalf of the RAPPORT research team</a:t>
            </a:r>
          </a:p>
          <a:p>
            <a:endParaRPr lang="en-GB" sz="3500" dirty="0"/>
          </a:p>
          <a:p>
            <a:endParaRPr lang="en-GB" dirty="0"/>
          </a:p>
        </p:txBody>
      </p:sp>
      <p:pic>
        <p:nvPicPr>
          <p:cNvPr id="1026" name="Picture 0" descr="Rapport.jpg"/>
          <p:cNvPicPr>
            <a:picLocks noChangeAspect="1" noChangeArrowheads="1"/>
          </p:cNvPicPr>
          <p:nvPr/>
        </p:nvPicPr>
        <p:blipFill>
          <a:blip r:embed="rId2" cstate="print"/>
          <a:srcRect/>
          <a:stretch>
            <a:fillRect/>
          </a:stretch>
        </p:blipFill>
        <p:spPr bwMode="auto">
          <a:xfrm>
            <a:off x="0" y="0"/>
            <a:ext cx="1691680" cy="1268760"/>
          </a:xfrm>
          <a:prstGeom prst="rect">
            <a:avLst/>
          </a:prstGeom>
          <a:noFill/>
          <a:ln w="9525">
            <a:noFill/>
            <a:miter lim="800000"/>
            <a:headEnd/>
            <a:tailEnd/>
          </a:ln>
        </p:spPr>
      </p:pic>
      <p:pic>
        <p:nvPicPr>
          <p:cNvPr id="1027" name="Picture 3"/>
          <p:cNvPicPr>
            <a:picLocks noChangeAspect="1" noChangeArrowheads="1"/>
          </p:cNvPicPr>
          <p:nvPr/>
        </p:nvPicPr>
        <p:blipFill>
          <a:blip r:embed="rId3" cstate="print"/>
          <a:srcRect/>
          <a:stretch>
            <a:fillRect/>
          </a:stretch>
        </p:blipFill>
        <p:spPr bwMode="auto">
          <a:xfrm>
            <a:off x="4533900" y="5842000"/>
            <a:ext cx="4610100" cy="1016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88640"/>
            <a:ext cx="8229600" cy="1143000"/>
          </a:xfrm>
          <a:solidFill>
            <a:schemeClr val="accent1">
              <a:lumMod val="40000"/>
              <a:lumOff val="60000"/>
            </a:schemeClr>
          </a:solidFill>
        </p:spPr>
        <p:txBody>
          <a:bodyPr/>
          <a:lstStyle/>
          <a:p>
            <a:r>
              <a:rPr lang="en-GB" dirty="0" smtClean="0"/>
              <a:t>Research approach in RAPPORT</a:t>
            </a:r>
            <a:endParaRPr lang="en-GB" dirty="0"/>
          </a:p>
        </p:txBody>
      </p:sp>
      <p:sp>
        <p:nvSpPr>
          <p:cNvPr id="3" name="Content Placeholder 2"/>
          <p:cNvSpPr>
            <a:spLocks noGrp="1"/>
          </p:cNvSpPr>
          <p:nvPr>
            <p:ph idx="1"/>
          </p:nvPr>
        </p:nvSpPr>
        <p:spPr>
          <a:xfrm>
            <a:off x="457200" y="1268760"/>
            <a:ext cx="8229600" cy="5328592"/>
          </a:xfrm>
        </p:spPr>
        <p:txBody>
          <a:bodyPr>
            <a:normAutofit fontScale="92500"/>
          </a:bodyPr>
          <a:lstStyle/>
          <a:p>
            <a:r>
              <a:rPr lang="en-GB" dirty="0" smtClean="0"/>
              <a:t>Realist evaluation</a:t>
            </a:r>
          </a:p>
          <a:p>
            <a:r>
              <a:rPr lang="en-GB" dirty="0" smtClean="0"/>
              <a:t>PI in research is a complex intervention/practice</a:t>
            </a:r>
          </a:p>
          <a:p>
            <a:pPr lvl="1"/>
            <a:r>
              <a:rPr lang="en-GB" dirty="0" smtClean="0"/>
              <a:t>New way of working &amp; behaving &amp; requires collective action</a:t>
            </a:r>
          </a:p>
          <a:p>
            <a:pPr lvl="1"/>
            <a:r>
              <a:rPr lang="en-GB" dirty="0" smtClean="0"/>
              <a:t>Context, processes and people all involved</a:t>
            </a:r>
          </a:p>
          <a:p>
            <a:pPr lvl="1"/>
            <a:r>
              <a:rPr lang="en-GB" dirty="0" smtClean="0"/>
              <a:t>How does PI get embedded as the normal practice in all research (normalization)?</a:t>
            </a:r>
          </a:p>
          <a:p>
            <a:r>
              <a:rPr lang="en-GB" dirty="0" smtClean="0"/>
              <a:t>Normalization Process Theory (May &amp; Finch 2010) – a useful tool in exploring complex interventions http://www.normalizationprocess.org/home.aspx</a:t>
            </a:r>
          </a:p>
          <a:p>
            <a:endParaRPr lang="en-GB" dirty="0" smtClean="0"/>
          </a:p>
          <a:p>
            <a:endParaRPr lang="en-GB" dirty="0" smtClean="0"/>
          </a:p>
          <a:p>
            <a:endParaRPr lang="en-GB"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0"/>
            <a:ext cx="8229600" cy="1143000"/>
          </a:xfrm>
          <a:solidFill>
            <a:schemeClr val="accent1">
              <a:lumMod val="40000"/>
              <a:lumOff val="60000"/>
            </a:schemeClr>
          </a:solidFill>
        </p:spPr>
        <p:txBody>
          <a:bodyPr/>
          <a:lstStyle/>
          <a:p>
            <a:r>
              <a:rPr lang="en-GB" dirty="0" smtClean="0"/>
              <a:t>Six topic areas</a:t>
            </a:r>
            <a:endParaRPr lang="en-GB" dirty="0"/>
          </a:p>
        </p:txBody>
      </p:sp>
      <p:graphicFrame>
        <p:nvGraphicFramePr>
          <p:cNvPr id="4" name="Diagram 3"/>
          <p:cNvGraphicFramePr/>
          <p:nvPr/>
        </p:nvGraphicFramePr>
        <p:xfrm>
          <a:off x="323528" y="1268760"/>
          <a:ext cx="8496944" cy="194421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5" name="Diagram 4"/>
          <p:cNvGraphicFramePr/>
          <p:nvPr/>
        </p:nvGraphicFramePr>
        <p:xfrm>
          <a:off x="251520" y="3284984"/>
          <a:ext cx="8892480" cy="1728192"/>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pSp>
        <p:nvGrpSpPr>
          <p:cNvPr id="7" name="Group 6"/>
          <p:cNvGrpSpPr/>
          <p:nvPr/>
        </p:nvGrpSpPr>
        <p:grpSpPr>
          <a:xfrm>
            <a:off x="323528" y="5085184"/>
            <a:ext cx="3083488" cy="1699887"/>
            <a:chOff x="5762" y="3109604"/>
            <a:chExt cx="3083488" cy="1699887"/>
          </a:xfrm>
        </p:grpSpPr>
        <p:sp>
          <p:nvSpPr>
            <p:cNvPr id="8" name="Rounded Rectangle 7"/>
            <p:cNvSpPr/>
            <p:nvPr/>
          </p:nvSpPr>
          <p:spPr>
            <a:xfrm>
              <a:off x="5762" y="3109604"/>
              <a:ext cx="2952328" cy="1493955"/>
            </a:xfrm>
            <a:prstGeom prst="roundRect">
              <a:avLst/>
            </a:prstGeom>
          </p:spPr>
          <p:style>
            <a:lnRef idx="2">
              <a:schemeClr val="lt1">
                <a:hueOff val="0"/>
                <a:satOff val="0"/>
                <a:lumOff val="0"/>
                <a:alphaOff val="0"/>
              </a:schemeClr>
            </a:lnRef>
            <a:fillRef idx="1">
              <a:schemeClr val="accent4">
                <a:hueOff val="-4464770"/>
                <a:satOff val="26899"/>
                <a:lumOff val="2156"/>
                <a:alphaOff val="0"/>
              </a:schemeClr>
            </a:fillRef>
            <a:effectRef idx="0">
              <a:schemeClr val="accent4">
                <a:hueOff val="-4464770"/>
                <a:satOff val="26899"/>
                <a:lumOff val="2156"/>
                <a:alphaOff val="0"/>
              </a:schemeClr>
            </a:effectRef>
            <a:fontRef idx="minor">
              <a:schemeClr val="lt1"/>
            </a:fontRef>
          </p:style>
        </p:sp>
        <p:sp>
          <p:nvSpPr>
            <p:cNvPr id="9" name="Rounded Rectangle 4"/>
            <p:cNvSpPr/>
            <p:nvPr/>
          </p:nvSpPr>
          <p:spPr>
            <a:xfrm>
              <a:off x="5762" y="3109604"/>
              <a:ext cx="3083488" cy="169988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99060" tIns="49530" rIns="99060" bIns="49530" numCol="1" spcCol="1270" anchor="ctr" anchorCtr="0">
              <a:noAutofit/>
            </a:bodyPr>
            <a:lstStyle/>
            <a:p>
              <a:pPr lvl="0" algn="l" defTabSz="1155700">
                <a:lnSpc>
                  <a:spcPct val="90000"/>
                </a:lnSpc>
                <a:spcBef>
                  <a:spcPct val="0"/>
                </a:spcBef>
                <a:spcAft>
                  <a:spcPct val="35000"/>
                </a:spcAft>
              </a:pPr>
              <a:r>
                <a:rPr lang="en-GB" sz="2700" kern="1200" dirty="0" smtClean="0"/>
                <a:t>5. Diabetes</a:t>
              </a:r>
            </a:p>
            <a:p>
              <a:pPr lvl="0" algn="l" defTabSz="1155700">
                <a:lnSpc>
                  <a:spcPct val="90000"/>
                </a:lnSpc>
                <a:spcBef>
                  <a:spcPct val="0"/>
                </a:spcBef>
                <a:spcAft>
                  <a:spcPct val="35000"/>
                </a:spcAft>
              </a:pPr>
              <a:r>
                <a:rPr lang="en-GB" sz="2700" kern="1200" dirty="0" smtClean="0"/>
                <a:t>6. Cystic fibrosis</a:t>
              </a:r>
              <a:endParaRPr lang="en-GB" sz="2700" kern="1200" dirty="0"/>
            </a:p>
          </p:txBody>
        </p:sp>
      </p:grpSp>
      <p:grpSp>
        <p:nvGrpSpPr>
          <p:cNvPr id="10" name="Group 9"/>
          <p:cNvGrpSpPr/>
          <p:nvPr/>
        </p:nvGrpSpPr>
        <p:grpSpPr>
          <a:xfrm>
            <a:off x="3563888" y="4915760"/>
            <a:ext cx="5400600" cy="1942241"/>
            <a:chOff x="3044832" y="1975"/>
            <a:chExt cx="5230752" cy="1942241"/>
          </a:xfrm>
        </p:grpSpPr>
        <p:sp>
          <p:nvSpPr>
            <p:cNvPr id="11" name="Round Same Side Corner Rectangle 10"/>
            <p:cNvSpPr/>
            <p:nvPr/>
          </p:nvSpPr>
          <p:spPr>
            <a:xfrm rot="5400000">
              <a:off x="4619741" y="-1572934"/>
              <a:ext cx="1942241" cy="5092059"/>
            </a:xfrm>
            <a:prstGeom prst="round2SameRect">
              <a:avLst/>
            </a:prstGeom>
          </p:spPr>
          <p:style>
            <a:lnRef idx="2">
              <a:schemeClr val="accent4">
                <a:tint val="40000"/>
                <a:alpha val="90000"/>
                <a:hueOff val="0"/>
                <a:satOff val="0"/>
                <a:lumOff val="0"/>
                <a:alphaOff val="0"/>
              </a:schemeClr>
            </a:lnRef>
            <a:fillRef idx="1">
              <a:schemeClr val="accent4">
                <a:tint val="40000"/>
                <a:alpha val="90000"/>
                <a:hueOff val="0"/>
                <a:satOff val="0"/>
                <a:lumOff val="0"/>
                <a:alphaOff val="0"/>
              </a:schemeClr>
            </a:fillRef>
            <a:effectRef idx="0">
              <a:schemeClr val="accent4">
                <a:tint val="40000"/>
                <a:alpha val="90000"/>
                <a:hueOff val="0"/>
                <a:satOff val="0"/>
                <a:lumOff val="0"/>
                <a:alphaOff val="0"/>
              </a:schemeClr>
            </a:effectRef>
            <a:fontRef idx="minor">
              <a:schemeClr val="dk1">
                <a:hueOff val="0"/>
                <a:satOff val="0"/>
                <a:lumOff val="0"/>
                <a:alphaOff val="0"/>
              </a:schemeClr>
            </a:fontRef>
          </p:style>
        </p:sp>
        <p:sp>
          <p:nvSpPr>
            <p:cNvPr id="12" name="Round Same Side Corner Rectangle 4"/>
            <p:cNvSpPr/>
            <p:nvPr/>
          </p:nvSpPr>
          <p:spPr>
            <a:xfrm>
              <a:off x="3180808" y="99391"/>
              <a:ext cx="5094776" cy="1750012"/>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72390" tIns="36195" rIns="72390" bIns="36195" numCol="1" spcCol="1270" anchor="ctr" anchorCtr="0">
              <a:noAutofit/>
            </a:bodyPr>
            <a:lstStyle/>
            <a:p>
              <a:pPr lvl="0">
                <a:buFont typeface="Arial" pitchFamily="34" charset="0"/>
                <a:buChar char="•"/>
              </a:pPr>
              <a:r>
                <a:rPr lang="en-GB" dirty="0" smtClean="0"/>
                <a:t>Across life span, clear clinical diagnosis, emphasis on self-management &amp; lifestyle change. PI well established through powerful patient organisation </a:t>
              </a:r>
            </a:p>
            <a:p>
              <a:pPr lvl="0">
                <a:buFont typeface="Arial" pitchFamily="34" charset="0"/>
                <a:buChar char="•"/>
              </a:pPr>
              <a:r>
                <a:rPr lang="en-GB" dirty="0" smtClean="0"/>
                <a:t>Life limiting condition affecting children &amp; young people. Care in secondary &amp; specialist centres. Strong focus on lab based research.</a:t>
              </a:r>
              <a:endParaRPr lang="en-GB" dirty="0"/>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37"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1000"/>
                                        <p:tgtEl>
                                          <p:spTgt spid="4"/>
                                        </p:tgtEl>
                                      </p:cBhvr>
                                    </p:animEffect>
                                    <p:anim calcmode="lin" valueType="num">
                                      <p:cBhvr>
                                        <p:cTn id="12" dur="1000" fill="hold"/>
                                        <p:tgtEl>
                                          <p:spTgt spid="4"/>
                                        </p:tgtEl>
                                        <p:attrNameLst>
                                          <p:attrName>ppt_x</p:attrName>
                                        </p:attrNameLst>
                                      </p:cBhvr>
                                      <p:tavLst>
                                        <p:tav tm="0">
                                          <p:val>
                                            <p:strVal val="#ppt_x"/>
                                          </p:val>
                                        </p:tav>
                                        <p:tav tm="100000">
                                          <p:val>
                                            <p:strVal val="#ppt_x"/>
                                          </p:val>
                                        </p:tav>
                                      </p:tavLst>
                                    </p:anim>
                                    <p:anim calcmode="lin" valueType="num">
                                      <p:cBhvr>
                                        <p:cTn id="13" dur="900" decel="100000" fill="hold"/>
                                        <p:tgtEl>
                                          <p:spTgt spid="4"/>
                                        </p:tgtEl>
                                        <p:attrNameLst>
                                          <p:attrName>ppt_y</p:attrName>
                                        </p:attrNameLst>
                                      </p:cBhvr>
                                      <p:tavLst>
                                        <p:tav tm="0">
                                          <p:val>
                                            <p:strVal val="#ppt_y+1"/>
                                          </p:val>
                                        </p:tav>
                                        <p:tav tm="100000">
                                          <p:val>
                                            <p:strVal val="#ppt_y-.03"/>
                                          </p:val>
                                        </p:tav>
                                      </p:tavLst>
                                    </p:anim>
                                    <p:anim calcmode="lin" valueType="num">
                                      <p:cBhvr>
                                        <p:cTn id="14" dur="100" accel="100000" fill="hold">
                                          <p:stCondLst>
                                            <p:cond delay="900"/>
                                          </p:stCondLst>
                                        </p:cTn>
                                        <p:tgtEl>
                                          <p:spTgt spid="4"/>
                                        </p:tgtEl>
                                        <p:attrNameLst>
                                          <p:attrName>ppt_y</p:attrName>
                                        </p:attrNameLst>
                                      </p:cBhvr>
                                      <p:tavLst>
                                        <p:tav tm="0">
                                          <p:val>
                                            <p:strVal val="#ppt_y-.03"/>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37"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1000"/>
                                        <p:tgtEl>
                                          <p:spTgt spid="5"/>
                                        </p:tgtEl>
                                      </p:cBhvr>
                                    </p:animEffect>
                                    <p:anim calcmode="lin" valueType="num">
                                      <p:cBhvr>
                                        <p:cTn id="20" dur="1000" fill="hold"/>
                                        <p:tgtEl>
                                          <p:spTgt spid="5"/>
                                        </p:tgtEl>
                                        <p:attrNameLst>
                                          <p:attrName>ppt_x</p:attrName>
                                        </p:attrNameLst>
                                      </p:cBhvr>
                                      <p:tavLst>
                                        <p:tav tm="0">
                                          <p:val>
                                            <p:strVal val="#ppt_x"/>
                                          </p:val>
                                        </p:tav>
                                        <p:tav tm="100000">
                                          <p:val>
                                            <p:strVal val="#ppt_x"/>
                                          </p:val>
                                        </p:tav>
                                      </p:tavLst>
                                    </p:anim>
                                    <p:anim calcmode="lin" valueType="num">
                                      <p:cBhvr>
                                        <p:cTn id="21" dur="900" decel="100000" fill="hold"/>
                                        <p:tgtEl>
                                          <p:spTgt spid="5"/>
                                        </p:tgtEl>
                                        <p:attrNameLst>
                                          <p:attrName>ppt_y</p:attrName>
                                        </p:attrNameLst>
                                      </p:cBhvr>
                                      <p:tavLst>
                                        <p:tav tm="0">
                                          <p:val>
                                            <p:strVal val="#ppt_y+1"/>
                                          </p:val>
                                        </p:tav>
                                        <p:tav tm="100000">
                                          <p:val>
                                            <p:strVal val="#ppt_y-.03"/>
                                          </p:val>
                                        </p:tav>
                                      </p:tavLst>
                                    </p:anim>
                                    <p:anim calcmode="lin" valueType="num">
                                      <p:cBhvr>
                                        <p:cTn id="22" dur="100" accel="100000" fill="hold">
                                          <p:stCondLst>
                                            <p:cond delay="900"/>
                                          </p:stCondLst>
                                        </p:cTn>
                                        <p:tgtEl>
                                          <p:spTgt spid="5"/>
                                        </p:tgtEl>
                                        <p:attrNameLst>
                                          <p:attrName>ppt_y</p:attrName>
                                        </p:attrNameLst>
                                      </p:cBhvr>
                                      <p:tavLst>
                                        <p:tav tm="0">
                                          <p:val>
                                            <p:strVal val="#ppt_y-.03"/>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37" presetClass="entr" presetSubtype="0"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1000"/>
                                        <p:tgtEl>
                                          <p:spTgt spid="7"/>
                                        </p:tgtEl>
                                      </p:cBhvr>
                                    </p:animEffect>
                                    <p:anim calcmode="lin" valueType="num">
                                      <p:cBhvr>
                                        <p:cTn id="28" dur="1000" fill="hold"/>
                                        <p:tgtEl>
                                          <p:spTgt spid="7"/>
                                        </p:tgtEl>
                                        <p:attrNameLst>
                                          <p:attrName>ppt_x</p:attrName>
                                        </p:attrNameLst>
                                      </p:cBhvr>
                                      <p:tavLst>
                                        <p:tav tm="0">
                                          <p:val>
                                            <p:strVal val="#ppt_x"/>
                                          </p:val>
                                        </p:tav>
                                        <p:tav tm="100000">
                                          <p:val>
                                            <p:strVal val="#ppt_x"/>
                                          </p:val>
                                        </p:tav>
                                      </p:tavLst>
                                    </p:anim>
                                    <p:anim calcmode="lin" valueType="num">
                                      <p:cBhvr>
                                        <p:cTn id="29" dur="900" decel="100000" fill="hold"/>
                                        <p:tgtEl>
                                          <p:spTgt spid="7"/>
                                        </p:tgtEl>
                                        <p:attrNameLst>
                                          <p:attrName>ppt_y</p:attrName>
                                        </p:attrNameLst>
                                      </p:cBhvr>
                                      <p:tavLst>
                                        <p:tav tm="0">
                                          <p:val>
                                            <p:strVal val="#ppt_y+1"/>
                                          </p:val>
                                        </p:tav>
                                        <p:tav tm="100000">
                                          <p:val>
                                            <p:strVal val="#ppt_y-.03"/>
                                          </p:val>
                                        </p:tav>
                                      </p:tavLst>
                                    </p:anim>
                                    <p:anim calcmode="lin" valueType="num">
                                      <p:cBhvr>
                                        <p:cTn id="30" dur="100" accel="100000" fill="hold">
                                          <p:stCondLst>
                                            <p:cond delay="900"/>
                                          </p:stCondLst>
                                        </p:cTn>
                                        <p:tgtEl>
                                          <p:spTgt spid="7"/>
                                        </p:tgtEl>
                                        <p:attrNameLst>
                                          <p:attrName>ppt_y</p:attrName>
                                        </p:attrNameLst>
                                      </p:cBhvr>
                                      <p:tavLst>
                                        <p:tav tm="0">
                                          <p:val>
                                            <p:strVal val="#ppt_y-.03"/>
                                          </p:val>
                                        </p:tav>
                                        <p:tav tm="100000">
                                          <p:val>
                                            <p:strVal val="#ppt_y"/>
                                          </p:val>
                                        </p:tav>
                                      </p:tavLst>
                                    </p:anim>
                                  </p:childTnLst>
                                </p:cTn>
                              </p:par>
                              <p:par>
                                <p:cTn id="31" presetID="37" presetClass="entr" presetSubtype="0" fill="hold" nodeType="with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fade">
                                      <p:cBhvr>
                                        <p:cTn id="33" dur="1000"/>
                                        <p:tgtEl>
                                          <p:spTgt spid="10"/>
                                        </p:tgtEl>
                                      </p:cBhvr>
                                    </p:animEffect>
                                    <p:anim calcmode="lin" valueType="num">
                                      <p:cBhvr>
                                        <p:cTn id="34" dur="1000" fill="hold"/>
                                        <p:tgtEl>
                                          <p:spTgt spid="10"/>
                                        </p:tgtEl>
                                        <p:attrNameLst>
                                          <p:attrName>ppt_x</p:attrName>
                                        </p:attrNameLst>
                                      </p:cBhvr>
                                      <p:tavLst>
                                        <p:tav tm="0">
                                          <p:val>
                                            <p:strVal val="#ppt_x"/>
                                          </p:val>
                                        </p:tav>
                                        <p:tav tm="100000">
                                          <p:val>
                                            <p:strVal val="#ppt_x"/>
                                          </p:val>
                                        </p:tav>
                                      </p:tavLst>
                                    </p:anim>
                                    <p:anim calcmode="lin" valueType="num">
                                      <p:cBhvr>
                                        <p:cTn id="35" dur="900" decel="100000" fill="hold"/>
                                        <p:tgtEl>
                                          <p:spTgt spid="10"/>
                                        </p:tgtEl>
                                        <p:attrNameLst>
                                          <p:attrName>ppt_y</p:attrName>
                                        </p:attrNameLst>
                                      </p:cBhvr>
                                      <p:tavLst>
                                        <p:tav tm="0">
                                          <p:val>
                                            <p:strVal val="#ppt_y+1"/>
                                          </p:val>
                                        </p:tav>
                                        <p:tav tm="100000">
                                          <p:val>
                                            <p:strVal val="#ppt_y-.03"/>
                                          </p:val>
                                        </p:tav>
                                      </p:tavLst>
                                    </p:anim>
                                    <p:anim calcmode="lin" valueType="num">
                                      <p:cBhvr>
                                        <p:cTn id="36" dur="100" accel="100000" fill="hold">
                                          <p:stCondLst>
                                            <p:cond delay="900"/>
                                          </p:stCondLst>
                                        </p:cTn>
                                        <p:tgtEl>
                                          <p:spTgt spid="10"/>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Graphic spid="4" grpId="0">
        <p:bldAsOne/>
      </p:bldGraphic>
      <p:bldGraphic spid="5" grpId="0">
        <p:bldAsOne/>
      </p:bldGraphic>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Freeform 7"/>
          <p:cNvSpPr>
            <a:spLocks/>
          </p:cNvSpPr>
          <p:nvPr/>
        </p:nvSpPr>
        <p:spPr bwMode="auto">
          <a:xfrm>
            <a:off x="2971800" y="1676400"/>
            <a:ext cx="3048000" cy="4648200"/>
          </a:xfrm>
          <a:custGeom>
            <a:avLst/>
            <a:gdLst>
              <a:gd name="T0" fmla="*/ 2147483647 w 666"/>
              <a:gd name="T1" fmla="*/ 2009340000 h 1016"/>
              <a:gd name="T2" fmla="*/ 2147483647 w 666"/>
              <a:gd name="T3" fmla="*/ 502335000 h 1016"/>
              <a:gd name="T4" fmla="*/ 2147483647 w 666"/>
              <a:gd name="T5" fmla="*/ 502335000 h 1016"/>
              <a:gd name="T6" fmla="*/ 2147483647 w 666"/>
              <a:gd name="T7" fmla="*/ 1674450000 h 1016"/>
              <a:gd name="T8" fmla="*/ 2147483647 w 666"/>
              <a:gd name="T9" fmla="*/ 2147483647 h 1016"/>
              <a:gd name="T10" fmla="*/ 2147483647 w 666"/>
              <a:gd name="T11" fmla="*/ 2147483647 h 1016"/>
              <a:gd name="T12" fmla="*/ 2147483647 w 666"/>
              <a:gd name="T13" fmla="*/ 2147483647 h 1016"/>
              <a:gd name="T14" fmla="*/ 2147483647 w 666"/>
              <a:gd name="T15" fmla="*/ 2147483647 h 1016"/>
              <a:gd name="T16" fmla="*/ 2147483647 w 666"/>
              <a:gd name="T17" fmla="*/ 2147483647 h 1016"/>
              <a:gd name="T18" fmla="*/ 2147483647 w 666"/>
              <a:gd name="T19" fmla="*/ 2147483647 h 1016"/>
              <a:gd name="T20" fmla="*/ 2147483647 w 666"/>
              <a:gd name="T21" fmla="*/ 2147483647 h 1016"/>
              <a:gd name="T22" fmla="*/ 2147483647 w 666"/>
              <a:gd name="T23" fmla="*/ 2147483647 h 1016"/>
              <a:gd name="T24" fmla="*/ 2147483647 w 666"/>
              <a:gd name="T25" fmla="*/ 2147483647 h 1016"/>
              <a:gd name="T26" fmla="*/ 2147483647 w 666"/>
              <a:gd name="T27" fmla="*/ 2147483647 h 1016"/>
              <a:gd name="T28" fmla="*/ 2147483647 w 666"/>
              <a:gd name="T29" fmla="*/ 2147483647 h 1016"/>
              <a:gd name="T30" fmla="*/ 2147483647 w 666"/>
              <a:gd name="T31" fmla="*/ 2147483647 h 1016"/>
              <a:gd name="T32" fmla="*/ 2147483647 w 666"/>
              <a:gd name="T33" fmla="*/ 2147483647 h 1016"/>
              <a:gd name="T34" fmla="*/ 2147483647 w 666"/>
              <a:gd name="T35" fmla="*/ 2147483647 h 1016"/>
              <a:gd name="T36" fmla="*/ 2147483647 w 666"/>
              <a:gd name="T37" fmla="*/ 2147483647 h 1016"/>
              <a:gd name="T38" fmla="*/ 2115449297 w 666"/>
              <a:gd name="T39" fmla="*/ 2147483647 h 1016"/>
              <a:gd name="T40" fmla="*/ 2115449297 w 666"/>
              <a:gd name="T41" fmla="*/ 2147483647 h 1016"/>
              <a:gd name="T42" fmla="*/ 2147483647 w 666"/>
              <a:gd name="T43" fmla="*/ 2147483647 h 1016"/>
              <a:gd name="T44" fmla="*/ 2147483647 w 666"/>
              <a:gd name="T45" fmla="*/ 2147483647 h 1016"/>
              <a:gd name="T46" fmla="*/ 2147483647 w 666"/>
              <a:gd name="T47" fmla="*/ 2147483647 h 1016"/>
              <a:gd name="T48" fmla="*/ 2147483647 w 666"/>
              <a:gd name="T49" fmla="*/ 2147483647 h 1016"/>
              <a:gd name="T50" fmla="*/ 2147483647 w 666"/>
              <a:gd name="T51" fmla="*/ 2147483647 h 1016"/>
              <a:gd name="T52" fmla="*/ 0 w 666"/>
              <a:gd name="T53" fmla="*/ 2147483647 h 1016"/>
              <a:gd name="T54" fmla="*/ 1068195856 w 666"/>
              <a:gd name="T55" fmla="*/ 2147483647 h 1016"/>
              <a:gd name="T56" fmla="*/ 1947891676 w 666"/>
              <a:gd name="T57" fmla="*/ 2147483647 h 1016"/>
              <a:gd name="T58" fmla="*/ 2147483647 w 666"/>
              <a:gd name="T59" fmla="*/ 2147483647 h 1016"/>
              <a:gd name="T60" fmla="*/ 2147483647 w 666"/>
              <a:gd name="T61" fmla="*/ 2147483647 h 1016"/>
              <a:gd name="T62" fmla="*/ 2147483647 w 666"/>
              <a:gd name="T63" fmla="*/ 2147483647 h 1016"/>
              <a:gd name="T64" fmla="*/ 2147483647 w 666"/>
              <a:gd name="T65" fmla="*/ 2147483647 h 1016"/>
              <a:gd name="T66" fmla="*/ 2147483647 w 666"/>
              <a:gd name="T67" fmla="*/ 2147483647 h 1016"/>
              <a:gd name="T68" fmla="*/ 2147483647 w 666"/>
              <a:gd name="T69" fmla="*/ 2147483647 h 1016"/>
              <a:gd name="T70" fmla="*/ 2147483647 w 666"/>
              <a:gd name="T71" fmla="*/ 2147483647 h 1016"/>
              <a:gd name="T72" fmla="*/ 2147483647 w 666"/>
              <a:gd name="T73" fmla="*/ 2147483647 h 1016"/>
              <a:gd name="T74" fmla="*/ 2147483647 w 666"/>
              <a:gd name="T75" fmla="*/ 2147483647 h 1016"/>
              <a:gd name="T76" fmla="*/ 2147483647 w 666"/>
              <a:gd name="T77" fmla="*/ 2147483647 h 1016"/>
              <a:gd name="T78" fmla="*/ 2147483647 w 666"/>
              <a:gd name="T79" fmla="*/ 2147483647 h 1016"/>
              <a:gd name="T80" fmla="*/ 2147483647 w 666"/>
              <a:gd name="T81" fmla="*/ 2147483647 h 1016"/>
              <a:gd name="T82" fmla="*/ 2147483647 w 666"/>
              <a:gd name="T83" fmla="*/ 2147483647 h 1016"/>
              <a:gd name="T84" fmla="*/ 2147483647 w 666"/>
              <a:gd name="T85" fmla="*/ 2147483647 h 1016"/>
              <a:gd name="T86" fmla="*/ 2147483647 w 666"/>
              <a:gd name="T87" fmla="*/ 2147483647 h 1016"/>
              <a:gd name="T88" fmla="*/ 2147483647 w 666"/>
              <a:gd name="T89" fmla="*/ 2147483647 h 1016"/>
              <a:gd name="T90" fmla="*/ 2147483647 w 666"/>
              <a:gd name="T91" fmla="*/ 2147483647 h 1016"/>
              <a:gd name="T92" fmla="*/ 2147483647 w 666"/>
              <a:gd name="T93" fmla="*/ 2147483647 h 1016"/>
              <a:gd name="T94" fmla="*/ 2147483647 w 666"/>
              <a:gd name="T95" fmla="*/ 2147483647 h 101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666" h="1016">
                <a:moveTo>
                  <a:pt x="329" y="128"/>
                </a:moveTo>
                <a:lnTo>
                  <a:pt x="354" y="104"/>
                </a:lnTo>
                <a:lnTo>
                  <a:pt x="337" y="96"/>
                </a:lnTo>
                <a:lnTo>
                  <a:pt x="388" y="64"/>
                </a:lnTo>
                <a:lnTo>
                  <a:pt x="413" y="56"/>
                </a:lnTo>
                <a:lnTo>
                  <a:pt x="421" y="24"/>
                </a:lnTo>
                <a:lnTo>
                  <a:pt x="320" y="16"/>
                </a:lnTo>
                <a:lnTo>
                  <a:pt x="287" y="0"/>
                </a:lnTo>
                <a:lnTo>
                  <a:pt x="270" y="24"/>
                </a:lnTo>
                <a:lnTo>
                  <a:pt x="253" y="40"/>
                </a:lnTo>
                <a:lnTo>
                  <a:pt x="245" y="56"/>
                </a:lnTo>
                <a:lnTo>
                  <a:pt x="253" y="80"/>
                </a:lnTo>
                <a:lnTo>
                  <a:pt x="219" y="88"/>
                </a:lnTo>
                <a:lnTo>
                  <a:pt x="202" y="104"/>
                </a:lnTo>
                <a:lnTo>
                  <a:pt x="202" y="136"/>
                </a:lnTo>
                <a:lnTo>
                  <a:pt x="202" y="160"/>
                </a:lnTo>
                <a:lnTo>
                  <a:pt x="186" y="184"/>
                </a:lnTo>
                <a:lnTo>
                  <a:pt x="169" y="200"/>
                </a:lnTo>
                <a:lnTo>
                  <a:pt x="135" y="248"/>
                </a:lnTo>
                <a:lnTo>
                  <a:pt x="160" y="256"/>
                </a:lnTo>
                <a:lnTo>
                  <a:pt x="202" y="232"/>
                </a:lnTo>
                <a:lnTo>
                  <a:pt x="186" y="264"/>
                </a:lnTo>
                <a:lnTo>
                  <a:pt x="177" y="296"/>
                </a:lnTo>
                <a:lnTo>
                  <a:pt x="169" y="320"/>
                </a:lnTo>
                <a:lnTo>
                  <a:pt x="143" y="376"/>
                </a:lnTo>
                <a:lnTo>
                  <a:pt x="169" y="376"/>
                </a:lnTo>
                <a:lnTo>
                  <a:pt x="186" y="344"/>
                </a:lnTo>
                <a:lnTo>
                  <a:pt x="202" y="304"/>
                </a:lnTo>
                <a:lnTo>
                  <a:pt x="211" y="328"/>
                </a:lnTo>
                <a:lnTo>
                  <a:pt x="228" y="320"/>
                </a:lnTo>
                <a:lnTo>
                  <a:pt x="219" y="344"/>
                </a:lnTo>
                <a:lnTo>
                  <a:pt x="228" y="360"/>
                </a:lnTo>
                <a:lnTo>
                  <a:pt x="186" y="424"/>
                </a:lnTo>
                <a:lnTo>
                  <a:pt x="194" y="472"/>
                </a:lnTo>
                <a:lnTo>
                  <a:pt x="202" y="440"/>
                </a:lnTo>
                <a:lnTo>
                  <a:pt x="236" y="464"/>
                </a:lnTo>
                <a:lnTo>
                  <a:pt x="253" y="456"/>
                </a:lnTo>
                <a:lnTo>
                  <a:pt x="278" y="464"/>
                </a:lnTo>
                <a:lnTo>
                  <a:pt x="303" y="448"/>
                </a:lnTo>
                <a:lnTo>
                  <a:pt x="329" y="456"/>
                </a:lnTo>
                <a:lnTo>
                  <a:pt x="295" y="480"/>
                </a:lnTo>
                <a:lnTo>
                  <a:pt x="287" y="496"/>
                </a:lnTo>
                <a:lnTo>
                  <a:pt x="312" y="544"/>
                </a:lnTo>
                <a:lnTo>
                  <a:pt x="329" y="544"/>
                </a:lnTo>
                <a:lnTo>
                  <a:pt x="329" y="576"/>
                </a:lnTo>
                <a:lnTo>
                  <a:pt x="320" y="576"/>
                </a:lnTo>
                <a:lnTo>
                  <a:pt x="312" y="632"/>
                </a:lnTo>
                <a:lnTo>
                  <a:pt x="295" y="648"/>
                </a:lnTo>
                <a:lnTo>
                  <a:pt x="287" y="640"/>
                </a:lnTo>
                <a:lnTo>
                  <a:pt x="236" y="640"/>
                </a:lnTo>
                <a:lnTo>
                  <a:pt x="202" y="624"/>
                </a:lnTo>
                <a:lnTo>
                  <a:pt x="186" y="632"/>
                </a:lnTo>
                <a:lnTo>
                  <a:pt x="202" y="648"/>
                </a:lnTo>
                <a:lnTo>
                  <a:pt x="160" y="680"/>
                </a:lnTo>
                <a:lnTo>
                  <a:pt x="177" y="688"/>
                </a:lnTo>
                <a:lnTo>
                  <a:pt x="202" y="680"/>
                </a:lnTo>
                <a:lnTo>
                  <a:pt x="211" y="744"/>
                </a:lnTo>
                <a:lnTo>
                  <a:pt x="169" y="760"/>
                </a:lnTo>
                <a:lnTo>
                  <a:pt x="143" y="768"/>
                </a:lnTo>
                <a:lnTo>
                  <a:pt x="101" y="776"/>
                </a:lnTo>
                <a:lnTo>
                  <a:pt x="84" y="784"/>
                </a:lnTo>
                <a:lnTo>
                  <a:pt x="93" y="792"/>
                </a:lnTo>
                <a:lnTo>
                  <a:pt x="101" y="808"/>
                </a:lnTo>
                <a:lnTo>
                  <a:pt x="135" y="824"/>
                </a:lnTo>
                <a:lnTo>
                  <a:pt x="152" y="808"/>
                </a:lnTo>
                <a:lnTo>
                  <a:pt x="169" y="824"/>
                </a:lnTo>
                <a:lnTo>
                  <a:pt x="160" y="840"/>
                </a:lnTo>
                <a:lnTo>
                  <a:pt x="194" y="840"/>
                </a:lnTo>
                <a:lnTo>
                  <a:pt x="219" y="864"/>
                </a:lnTo>
                <a:lnTo>
                  <a:pt x="261" y="864"/>
                </a:lnTo>
                <a:lnTo>
                  <a:pt x="278" y="856"/>
                </a:lnTo>
                <a:lnTo>
                  <a:pt x="295" y="848"/>
                </a:lnTo>
                <a:lnTo>
                  <a:pt x="270" y="872"/>
                </a:lnTo>
                <a:lnTo>
                  <a:pt x="261" y="888"/>
                </a:lnTo>
                <a:lnTo>
                  <a:pt x="228" y="896"/>
                </a:lnTo>
                <a:lnTo>
                  <a:pt x="160" y="888"/>
                </a:lnTo>
                <a:lnTo>
                  <a:pt x="152" y="896"/>
                </a:lnTo>
                <a:lnTo>
                  <a:pt x="127" y="904"/>
                </a:lnTo>
                <a:lnTo>
                  <a:pt x="110" y="928"/>
                </a:lnTo>
                <a:lnTo>
                  <a:pt x="42" y="976"/>
                </a:lnTo>
                <a:lnTo>
                  <a:pt x="0" y="984"/>
                </a:lnTo>
                <a:lnTo>
                  <a:pt x="9" y="992"/>
                </a:lnTo>
                <a:lnTo>
                  <a:pt x="34" y="992"/>
                </a:lnTo>
                <a:lnTo>
                  <a:pt x="51" y="1016"/>
                </a:lnTo>
                <a:lnTo>
                  <a:pt x="68" y="1008"/>
                </a:lnTo>
                <a:lnTo>
                  <a:pt x="68" y="992"/>
                </a:lnTo>
                <a:lnTo>
                  <a:pt x="93" y="976"/>
                </a:lnTo>
                <a:lnTo>
                  <a:pt x="143" y="976"/>
                </a:lnTo>
                <a:lnTo>
                  <a:pt x="169" y="1008"/>
                </a:lnTo>
                <a:lnTo>
                  <a:pt x="219" y="960"/>
                </a:lnTo>
                <a:lnTo>
                  <a:pt x="261" y="952"/>
                </a:lnTo>
                <a:lnTo>
                  <a:pt x="295" y="976"/>
                </a:lnTo>
                <a:lnTo>
                  <a:pt x="337" y="984"/>
                </a:lnTo>
                <a:lnTo>
                  <a:pt x="346" y="968"/>
                </a:lnTo>
                <a:lnTo>
                  <a:pt x="388" y="968"/>
                </a:lnTo>
                <a:lnTo>
                  <a:pt x="421" y="968"/>
                </a:lnTo>
                <a:lnTo>
                  <a:pt x="472" y="968"/>
                </a:lnTo>
                <a:lnTo>
                  <a:pt x="506" y="984"/>
                </a:lnTo>
                <a:lnTo>
                  <a:pt x="573" y="968"/>
                </a:lnTo>
                <a:lnTo>
                  <a:pt x="590" y="952"/>
                </a:lnTo>
                <a:lnTo>
                  <a:pt x="624" y="952"/>
                </a:lnTo>
                <a:lnTo>
                  <a:pt x="624" y="928"/>
                </a:lnTo>
                <a:lnTo>
                  <a:pt x="565" y="912"/>
                </a:lnTo>
                <a:lnTo>
                  <a:pt x="590" y="896"/>
                </a:lnTo>
                <a:lnTo>
                  <a:pt x="590" y="872"/>
                </a:lnTo>
                <a:lnTo>
                  <a:pt x="624" y="872"/>
                </a:lnTo>
                <a:lnTo>
                  <a:pt x="624" y="856"/>
                </a:lnTo>
                <a:lnTo>
                  <a:pt x="649" y="840"/>
                </a:lnTo>
                <a:lnTo>
                  <a:pt x="657" y="816"/>
                </a:lnTo>
                <a:lnTo>
                  <a:pt x="666" y="800"/>
                </a:lnTo>
                <a:lnTo>
                  <a:pt x="666" y="760"/>
                </a:lnTo>
                <a:lnTo>
                  <a:pt x="582" y="728"/>
                </a:lnTo>
                <a:lnTo>
                  <a:pt x="565" y="744"/>
                </a:lnTo>
                <a:lnTo>
                  <a:pt x="539" y="728"/>
                </a:lnTo>
                <a:lnTo>
                  <a:pt x="573" y="704"/>
                </a:lnTo>
                <a:lnTo>
                  <a:pt x="556" y="656"/>
                </a:lnTo>
                <a:lnTo>
                  <a:pt x="523" y="632"/>
                </a:lnTo>
                <a:lnTo>
                  <a:pt x="548" y="632"/>
                </a:lnTo>
                <a:lnTo>
                  <a:pt x="539" y="592"/>
                </a:lnTo>
                <a:lnTo>
                  <a:pt x="539" y="576"/>
                </a:lnTo>
                <a:lnTo>
                  <a:pt x="531" y="560"/>
                </a:lnTo>
                <a:lnTo>
                  <a:pt x="523" y="536"/>
                </a:lnTo>
                <a:lnTo>
                  <a:pt x="480" y="512"/>
                </a:lnTo>
                <a:lnTo>
                  <a:pt x="472" y="480"/>
                </a:lnTo>
                <a:lnTo>
                  <a:pt x="455" y="440"/>
                </a:lnTo>
                <a:lnTo>
                  <a:pt x="455" y="392"/>
                </a:lnTo>
                <a:lnTo>
                  <a:pt x="447" y="376"/>
                </a:lnTo>
                <a:lnTo>
                  <a:pt x="421" y="352"/>
                </a:lnTo>
                <a:lnTo>
                  <a:pt x="413" y="344"/>
                </a:lnTo>
                <a:lnTo>
                  <a:pt x="396" y="328"/>
                </a:lnTo>
                <a:lnTo>
                  <a:pt x="362" y="328"/>
                </a:lnTo>
                <a:lnTo>
                  <a:pt x="337" y="320"/>
                </a:lnTo>
                <a:lnTo>
                  <a:pt x="371" y="312"/>
                </a:lnTo>
                <a:lnTo>
                  <a:pt x="396" y="304"/>
                </a:lnTo>
                <a:lnTo>
                  <a:pt x="388" y="280"/>
                </a:lnTo>
                <a:lnTo>
                  <a:pt x="421" y="264"/>
                </a:lnTo>
                <a:lnTo>
                  <a:pt x="421" y="248"/>
                </a:lnTo>
                <a:lnTo>
                  <a:pt x="447" y="224"/>
                </a:lnTo>
                <a:lnTo>
                  <a:pt x="455" y="192"/>
                </a:lnTo>
                <a:lnTo>
                  <a:pt x="489" y="168"/>
                </a:lnTo>
                <a:lnTo>
                  <a:pt x="489" y="144"/>
                </a:lnTo>
                <a:lnTo>
                  <a:pt x="447" y="144"/>
                </a:lnTo>
                <a:lnTo>
                  <a:pt x="430" y="128"/>
                </a:lnTo>
                <a:lnTo>
                  <a:pt x="379" y="120"/>
                </a:lnTo>
                <a:lnTo>
                  <a:pt x="329" y="128"/>
                </a:lnTo>
                <a:close/>
              </a:path>
            </a:pathLst>
          </a:custGeom>
          <a:solidFill>
            <a:srgbClr val="00A0C6"/>
          </a:solidFill>
          <a:ln w="76200" cmpd="sng">
            <a:solidFill>
              <a:schemeClr val="bg1"/>
            </a:solidFill>
            <a:round/>
            <a:headEnd/>
            <a:tailEnd/>
          </a:ln>
          <a:effectLst>
            <a:outerShdw dist="35921" dir="2700000" algn="ctr" rotWithShape="0">
              <a:srgbClr val="000000"/>
            </a:outerShdw>
          </a:effectLst>
        </p:spPr>
        <p:txBody>
          <a:bodyPr/>
          <a:lstStyle/>
          <a:p>
            <a:endParaRPr lang="en-GB"/>
          </a:p>
        </p:txBody>
      </p:sp>
      <p:sp>
        <p:nvSpPr>
          <p:cNvPr id="3075" name="Freeform 8"/>
          <p:cNvSpPr>
            <a:spLocks/>
          </p:cNvSpPr>
          <p:nvPr/>
        </p:nvSpPr>
        <p:spPr bwMode="auto">
          <a:xfrm>
            <a:off x="2971800" y="1676400"/>
            <a:ext cx="3048000" cy="4648200"/>
          </a:xfrm>
          <a:custGeom>
            <a:avLst/>
            <a:gdLst>
              <a:gd name="T0" fmla="*/ 2147483647 w 666"/>
              <a:gd name="T1" fmla="*/ 2009340000 h 1016"/>
              <a:gd name="T2" fmla="*/ 2147483647 w 666"/>
              <a:gd name="T3" fmla="*/ 502335000 h 1016"/>
              <a:gd name="T4" fmla="*/ 2147483647 w 666"/>
              <a:gd name="T5" fmla="*/ 502335000 h 1016"/>
              <a:gd name="T6" fmla="*/ 2147483647 w 666"/>
              <a:gd name="T7" fmla="*/ 1674450000 h 1016"/>
              <a:gd name="T8" fmla="*/ 2147483647 w 666"/>
              <a:gd name="T9" fmla="*/ 2147483647 h 1016"/>
              <a:gd name="T10" fmla="*/ 2147483647 w 666"/>
              <a:gd name="T11" fmla="*/ 2147483647 h 1016"/>
              <a:gd name="T12" fmla="*/ 2147483647 w 666"/>
              <a:gd name="T13" fmla="*/ 2147483647 h 1016"/>
              <a:gd name="T14" fmla="*/ 2147483647 w 666"/>
              <a:gd name="T15" fmla="*/ 2147483647 h 1016"/>
              <a:gd name="T16" fmla="*/ 2147483647 w 666"/>
              <a:gd name="T17" fmla="*/ 2147483647 h 1016"/>
              <a:gd name="T18" fmla="*/ 2147483647 w 666"/>
              <a:gd name="T19" fmla="*/ 2147483647 h 1016"/>
              <a:gd name="T20" fmla="*/ 2147483647 w 666"/>
              <a:gd name="T21" fmla="*/ 2147483647 h 1016"/>
              <a:gd name="T22" fmla="*/ 2147483647 w 666"/>
              <a:gd name="T23" fmla="*/ 2147483647 h 1016"/>
              <a:gd name="T24" fmla="*/ 2147483647 w 666"/>
              <a:gd name="T25" fmla="*/ 2147483647 h 1016"/>
              <a:gd name="T26" fmla="*/ 2147483647 w 666"/>
              <a:gd name="T27" fmla="*/ 2147483647 h 1016"/>
              <a:gd name="T28" fmla="*/ 2147483647 w 666"/>
              <a:gd name="T29" fmla="*/ 2147483647 h 1016"/>
              <a:gd name="T30" fmla="*/ 2147483647 w 666"/>
              <a:gd name="T31" fmla="*/ 2147483647 h 1016"/>
              <a:gd name="T32" fmla="*/ 2147483647 w 666"/>
              <a:gd name="T33" fmla="*/ 2147483647 h 1016"/>
              <a:gd name="T34" fmla="*/ 2147483647 w 666"/>
              <a:gd name="T35" fmla="*/ 2147483647 h 1016"/>
              <a:gd name="T36" fmla="*/ 2147483647 w 666"/>
              <a:gd name="T37" fmla="*/ 2147483647 h 1016"/>
              <a:gd name="T38" fmla="*/ 2115449297 w 666"/>
              <a:gd name="T39" fmla="*/ 2147483647 h 1016"/>
              <a:gd name="T40" fmla="*/ 2115449297 w 666"/>
              <a:gd name="T41" fmla="*/ 2147483647 h 1016"/>
              <a:gd name="T42" fmla="*/ 2147483647 w 666"/>
              <a:gd name="T43" fmla="*/ 2147483647 h 1016"/>
              <a:gd name="T44" fmla="*/ 2147483647 w 666"/>
              <a:gd name="T45" fmla="*/ 2147483647 h 1016"/>
              <a:gd name="T46" fmla="*/ 2147483647 w 666"/>
              <a:gd name="T47" fmla="*/ 2147483647 h 1016"/>
              <a:gd name="T48" fmla="*/ 2147483647 w 666"/>
              <a:gd name="T49" fmla="*/ 2147483647 h 1016"/>
              <a:gd name="T50" fmla="*/ 2147483647 w 666"/>
              <a:gd name="T51" fmla="*/ 2147483647 h 1016"/>
              <a:gd name="T52" fmla="*/ 0 w 666"/>
              <a:gd name="T53" fmla="*/ 2147483647 h 1016"/>
              <a:gd name="T54" fmla="*/ 1068195856 w 666"/>
              <a:gd name="T55" fmla="*/ 2147483647 h 1016"/>
              <a:gd name="T56" fmla="*/ 1947891676 w 666"/>
              <a:gd name="T57" fmla="*/ 2147483647 h 1016"/>
              <a:gd name="T58" fmla="*/ 2147483647 w 666"/>
              <a:gd name="T59" fmla="*/ 2147483647 h 1016"/>
              <a:gd name="T60" fmla="*/ 2147483647 w 666"/>
              <a:gd name="T61" fmla="*/ 2147483647 h 1016"/>
              <a:gd name="T62" fmla="*/ 2147483647 w 666"/>
              <a:gd name="T63" fmla="*/ 2147483647 h 1016"/>
              <a:gd name="T64" fmla="*/ 2147483647 w 666"/>
              <a:gd name="T65" fmla="*/ 2147483647 h 1016"/>
              <a:gd name="T66" fmla="*/ 2147483647 w 666"/>
              <a:gd name="T67" fmla="*/ 2147483647 h 1016"/>
              <a:gd name="T68" fmla="*/ 2147483647 w 666"/>
              <a:gd name="T69" fmla="*/ 2147483647 h 1016"/>
              <a:gd name="T70" fmla="*/ 2147483647 w 666"/>
              <a:gd name="T71" fmla="*/ 2147483647 h 1016"/>
              <a:gd name="T72" fmla="*/ 2147483647 w 666"/>
              <a:gd name="T73" fmla="*/ 2147483647 h 1016"/>
              <a:gd name="T74" fmla="*/ 2147483647 w 666"/>
              <a:gd name="T75" fmla="*/ 2147483647 h 1016"/>
              <a:gd name="T76" fmla="*/ 2147483647 w 666"/>
              <a:gd name="T77" fmla="*/ 2147483647 h 1016"/>
              <a:gd name="T78" fmla="*/ 2147483647 w 666"/>
              <a:gd name="T79" fmla="*/ 2147483647 h 1016"/>
              <a:gd name="T80" fmla="*/ 2147483647 w 666"/>
              <a:gd name="T81" fmla="*/ 2147483647 h 1016"/>
              <a:gd name="T82" fmla="*/ 2147483647 w 666"/>
              <a:gd name="T83" fmla="*/ 2147483647 h 1016"/>
              <a:gd name="T84" fmla="*/ 2147483647 w 666"/>
              <a:gd name="T85" fmla="*/ 2147483647 h 1016"/>
              <a:gd name="T86" fmla="*/ 2147483647 w 666"/>
              <a:gd name="T87" fmla="*/ 2147483647 h 1016"/>
              <a:gd name="T88" fmla="*/ 2147483647 w 666"/>
              <a:gd name="T89" fmla="*/ 2147483647 h 1016"/>
              <a:gd name="T90" fmla="*/ 2147483647 w 666"/>
              <a:gd name="T91" fmla="*/ 2147483647 h 1016"/>
              <a:gd name="T92" fmla="*/ 2147483647 w 666"/>
              <a:gd name="T93" fmla="*/ 2147483647 h 1016"/>
              <a:gd name="T94" fmla="*/ 2147483647 w 666"/>
              <a:gd name="T95" fmla="*/ 2147483647 h 101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666" h="1016">
                <a:moveTo>
                  <a:pt x="329" y="128"/>
                </a:moveTo>
                <a:lnTo>
                  <a:pt x="354" y="104"/>
                </a:lnTo>
                <a:lnTo>
                  <a:pt x="337" y="96"/>
                </a:lnTo>
                <a:lnTo>
                  <a:pt x="388" y="64"/>
                </a:lnTo>
                <a:lnTo>
                  <a:pt x="413" y="56"/>
                </a:lnTo>
                <a:lnTo>
                  <a:pt x="421" y="24"/>
                </a:lnTo>
                <a:lnTo>
                  <a:pt x="320" y="16"/>
                </a:lnTo>
                <a:lnTo>
                  <a:pt x="287" y="0"/>
                </a:lnTo>
                <a:lnTo>
                  <a:pt x="270" y="24"/>
                </a:lnTo>
                <a:lnTo>
                  <a:pt x="253" y="40"/>
                </a:lnTo>
                <a:lnTo>
                  <a:pt x="245" y="56"/>
                </a:lnTo>
                <a:lnTo>
                  <a:pt x="253" y="80"/>
                </a:lnTo>
                <a:lnTo>
                  <a:pt x="219" y="88"/>
                </a:lnTo>
                <a:lnTo>
                  <a:pt x="202" y="104"/>
                </a:lnTo>
                <a:lnTo>
                  <a:pt x="202" y="136"/>
                </a:lnTo>
                <a:lnTo>
                  <a:pt x="202" y="160"/>
                </a:lnTo>
                <a:lnTo>
                  <a:pt x="186" y="184"/>
                </a:lnTo>
                <a:lnTo>
                  <a:pt x="169" y="200"/>
                </a:lnTo>
                <a:lnTo>
                  <a:pt x="135" y="248"/>
                </a:lnTo>
                <a:lnTo>
                  <a:pt x="160" y="256"/>
                </a:lnTo>
                <a:lnTo>
                  <a:pt x="202" y="232"/>
                </a:lnTo>
                <a:lnTo>
                  <a:pt x="186" y="264"/>
                </a:lnTo>
                <a:lnTo>
                  <a:pt x="177" y="296"/>
                </a:lnTo>
                <a:lnTo>
                  <a:pt x="169" y="320"/>
                </a:lnTo>
                <a:lnTo>
                  <a:pt x="143" y="376"/>
                </a:lnTo>
                <a:lnTo>
                  <a:pt x="169" y="376"/>
                </a:lnTo>
                <a:lnTo>
                  <a:pt x="186" y="344"/>
                </a:lnTo>
                <a:lnTo>
                  <a:pt x="202" y="304"/>
                </a:lnTo>
                <a:lnTo>
                  <a:pt x="211" y="328"/>
                </a:lnTo>
                <a:lnTo>
                  <a:pt x="228" y="320"/>
                </a:lnTo>
                <a:lnTo>
                  <a:pt x="219" y="344"/>
                </a:lnTo>
                <a:lnTo>
                  <a:pt x="228" y="360"/>
                </a:lnTo>
                <a:lnTo>
                  <a:pt x="186" y="424"/>
                </a:lnTo>
                <a:lnTo>
                  <a:pt x="194" y="472"/>
                </a:lnTo>
                <a:lnTo>
                  <a:pt x="202" y="440"/>
                </a:lnTo>
                <a:lnTo>
                  <a:pt x="236" y="464"/>
                </a:lnTo>
                <a:lnTo>
                  <a:pt x="253" y="456"/>
                </a:lnTo>
                <a:lnTo>
                  <a:pt x="278" y="464"/>
                </a:lnTo>
                <a:lnTo>
                  <a:pt x="303" y="448"/>
                </a:lnTo>
                <a:lnTo>
                  <a:pt x="329" y="456"/>
                </a:lnTo>
                <a:lnTo>
                  <a:pt x="295" y="480"/>
                </a:lnTo>
                <a:lnTo>
                  <a:pt x="287" y="496"/>
                </a:lnTo>
                <a:lnTo>
                  <a:pt x="312" y="544"/>
                </a:lnTo>
                <a:lnTo>
                  <a:pt x="329" y="544"/>
                </a:lnTo>
                <a:lnTo>
                  <a:pt x="329" y="576"/>
                </a:lnTo>
                <a:lnTo>
                  <a:pt x="320" y="576"/>
                </a:lnTo>
                <a:lnTo>
                  <a:pt x="312" y="632"/>
                </a:lnTo>
                <a:lnTo>
                  <a:pt x="295" y="648"/>
                </a:lnTo>
                <a:lnTo>
                  <a:pt x="287" y="640"/>
                </a:lnTo>
                <a:lnTo>
                  <a:pt x="236" y="640"/>
                </a:lnTo>
                <a:lnTo>
                  <a:pt x="202" y="624"/>
                </a:lnTo>
                <a:lnTo>
                  <a:pt x="186" y="632"/>
                </a:lnTo>
                <a:lnTo>
                  <a:pt x="202" y="648"/>
                </a:lnTo>
                <a:lnTo>
                  <a:pt x="160" y="680"/>
                </a:lnTo>
                <a:lnTo>
                  <a:pt x="177" y="688"/>
                </a:lnTo>
                <a:lnTo>
                  <a:pt x="202" y="680"/>
                </a:lnTo>
                <a:lnTo>
                  <a:pt x="211" y="744"/>
                </a:lnTo>
                <a:lnTo>
                  <a:pt x="169" y="760"/>
                </a:lnTo>
                <a:lnTo>
                  <a:pt x="143" y="768"/>
                </a:lnTo>
                <a:lnTo>
                  <a:pt x="101" y="776"/>
                </a:lnTo>
                <a:lnTo>
                  <a:pt x="84" y="784"/>
                </a:lnTo>
                <a:lnTo>
                  <a:pt x="93" y="792"/>
                </a:lnTo>
                <a:lnTo>
                  <a:pt x="101" y="808"/>
                </a:lnTo>
                <a:lnTo>
                  <a:pt x="135" y="824"/>
                </a:lnTo>
                <a:lnTo>
                  <a:pt x="152" y="808"/>
                </a:lnTo>
                <a:lnTo>
                  <a:pt x="169" y="824"/>
                </a:lnTo>
                <a:lnTo>
                  <a:pt x="160" y="840"/>
                </a:lnTo>
                <a:lnTo>
                  <a:pt x="194" y="840"/>
                </a:lnTo>
                <a:lnTo>
                  <a:pt x="219" y="864"/>
                </a:lnTo>
                <a:lnTo>
                  <a:pt x="261" y="864"/>
                </a:lnTo>
                <a:lnTo>
                  <a:pt x="278" y="856"/>
                </a:lnTo>
                <a:lnTo>
                  <a:pt x="295" y="848"/>
                </a:lnTo>
                <a:lnTo>
                  <a:pt x="270" y="872"/>
                </a:lnTo>
                <a:lnTo>
                  <a:pt x="261" y="888"/>
                </a:lnTo>
                <a:lnTo>
                  <a:pt x="228" y="896"/>
                </a:lnTo>
                <a:lnTo>
                  <a:pt x="160" y="888"/>
                </a:lnTo>
                <a:lnTo>
                  <a:pt x="152" y="896"/>
                </a:lnTo>
                <a:lnTo>
                  <a:pt x="127" y="904"/>
                </a:lnTo>
                <a:lnTo>
                  <a:pt x="110" y="928"/>
                </a:lnTo>
                <a:lnTo>
                  <a:pt x="42" y="976"/>
                </a:lnTo>
                <a:lnTo>
                  <a:pt x="0" y="984"/>
                </a:lnTo>
                <a:lnTo>
                  <a:pt x="9" y="992"/>
                </a:lnTo>
                <a:lnTo>
                  <a:pt x="34" y="992"/>
                </a:lnTo>
                <a:lnTo>
                  <a:pt x="51" y="1016"/>
                </a:lnTo>
                <a:lnTo>
                  <a:pt x="68" y="1008"/>
                </a:lnTo>
                <a:lnTo>
                  <a:pt x="68" y="992"/>
                </a:lnTo>
                <a:lnTo>
                  <a:pt x="93" y="976"/>
                </a:lnTo>
                <a:lnTo>
                  <a:pt x="143" y="976"/>
                </a:lnTo>
                <a:lnTo>
                  <a:pt x="169" y="1008"/>
                </a:lnTo>
                <a:lnTo>
                  <a:pt x="219" y="960"/>
                </a:lnTo>
                <a:lnTo>
                  <a:pt x="261" y="952"/>
                </a:lnTo>
                <a:lnTo>
                  <a:pt x="295" y="976"/>
                </a:lnTo>
                <a:lnTo>
                  <a:pt x="337" y="984"/>
                </a:lnTo>
                <a:lnTo>
                  <a:pt x="346" y="968"/>
                </a:lnTo>
                <a:lnTo>
                  <a:pt x="388" y="968"/>
                </a:lnTo>
                <a:lnTo>
                  <a:pt x="421" y="968"/>
                </a:lnTo>
                <a:lnTo>
                  <a:pt x="472" y="968"/>
                </a:lnTo>
                <a:lnTo>
                  <a:pt x="506" y="984"/>
                </a:lnTo>
                <a:lnTo>
                  <a:pt x="573" y="968"/>
                </a:lnTo>
                <a:lnTo>
                  <a:pt x="590" y="952"/>
                </a:lnTo>
                <a:lnTo>
                  <a:pt x="624" y="952"/>
                </a:lnTo>
                <a:lnTo>
                  <a:pt x="624" y="928"/>
                </a:lnTo>
                <a:lnTo>
                  <a:pt x="565" y="912"/>
                </a:lnTo>
                <a:lnTo>
                  <a:pt x="590" y="896"/>
                </a:lnTo>
                <a:lnTo>
                  <a:pt x="590" y="872"/>
                </a:lnTo>
                <a:lnTo>
                  <a:pt x="624" y="872"/>
                </a:lnTo>
                <a:lnTo>
                  <a:pt x="624" y="856"/>
                </a:lnTo>
                <a:lnTo>
                  <a:pt x="649" y="840"/>
                </a:lnTo>
                <a:lnTo>
                  <a:pt x="657" y="816"/>
                </a:lnTo>
                <a:lnTo>
                  <a:pt x="666" y="800"/>
                </a:lnTo>
                <a:lnTo>
                  <a:pt x="666" y="760"/>
                </a:lnTo>
                <a:lnTo>
                  <a:pt x="582" y="728"/>
                </a:lnTo>
                <a:lnTo>
                  <a:pt x="565" y="744"/>
                </a:lnTo>
                <a:lnTo>
                  <a:pt x="539" y="728"/>
                </a:lnTo>
                <a:lnTo>
                  <a:pt x="573" y="704"/>
                </a:lnTo>
                <a:lnTo>
                  <a:pt x="556" y="656"/>
                </a:lnTo>
                <a:lnTo>
                  <a:pt x="523" y="632"/>
                </a:lnTo>
                <a:lnTo>
                  <a:pt x="548" y="632"/>
                </a:lnTo>
                <a:lnTo>
                  <a:pt x="539" y="592"/>
                </a:lnTo>
                <a:lnTo>
                  <a:pt x="539" y="576"/>
                </a:lnTo>
                <a:lnTo>
                  <a:pt x="531" y="560"/>
                </a:lnTo>
                <a:lnTo>
                  <a:pt x="523" y="536"/>
                </a:lnTo>
                <a:lnTo>
                  <a:pt x="480" y="512"/>
                </a:lnTo>
                <a:lnTo>
                  <a:pt x="472" y="480"/>
                </a:lnTo>
                <a:lnTo>
                  <a:pt x="455" y="440"/>
                </a:lnTo>
                <a:lnTo>
                  <a:pt x="455" y="392"/>
                </a:lnTo>
                <a:lnTo>
                  <a:pt x="447" y="376"/>
                </a:lnTo>
                <a:lnTo>
                  <a:pt x="421" y="352"/>
                </a:lnTo>
                <a:lnTo>
                  <a:pt x="413" y="344"/>
                </a:lnTo>
                <a:lnTo>
                  <a:pt x="396" y="328"/>
                </a:lnTo>
                <a:lnTo>
                  <a:pt x="362" y="328"/>
                </a:lnTo>
                <a:lnTo>
                  <a:pt x="337" y="320"/>
                </a:lnTo>
                <a:lnTo>
                  <a:pt x="371" y="312"/>
                </a:lnTo>
                <a:lnTo>
                  <a:pt x="396" y="304"/>
                </a:lnTo>
                <a:lnTo>
                  <a:pt x="388" y="280"/>
                </a:lnTo>
                <a:lnTo>
                  <a:pt x="421" y="264"/>
                </a:lnTo>
                <a:lnTo>
                  <a:pt x="421" y="248"/>
                </a:lnTo>
                <a:lnTo>
                  <a:pt x="447" y="224"/>
                </a:lnTo>
                <a:lnTo>
                  <a:pt x="455" y="192"/>
                </a:lnTo>
                <a:lnTo>
                  <a:pt x="489" y="168"/>
                </a:lnTo>
                <a:lnTo>
                  <a:pt x="489" y="144"/>
                </a:lnTo>
                <a:lnTo>
                  <a:pt x="447" y="144"/>
                </a:lnTo>
                <a:lnTo>
                  <a:pt x="430" y="128"/>
                </a:lnTo>
                <a:lnTo>
                  <a:pt x="379" y="120"/>
                </a:lnTo>
                <a:lnTo>
                  <a:pt x="329" y="128"/>
                </a:lnTo>
                <a:close/>
              </a:path>
            </a:pathLst>
          </a:custGeom>
          <a:noFill/>
          <a:ln w="28575" cmpd="sng">
            <a:solidFill>
              <a:schemeClr val="bg2"/>
            </a:solidFill>
            <a:prstDash val="solid"/>
            <a:round/>
            <a:headEnd/>
            <a:tailEnd/>
          </a:ln>
        </p:spPr>
        <p:txBody>
          <a:bodyPr/>
          <a:lstStyle/>
          <a:p>
            <a:endParaRPr lang="en-GB"/>
          </a:p>
        </p:txBody>
      </p:sp>
      <p:pic>
        <p:nvPicPr>
          <p:cNvPr id="3077" name="Picture 6" descr="red"/>
          <p:cNvPicPr>
            <a:picLocks noChangeAspect="1" noChangeArrowheads="1"/>
          </p:cNvPicPr>
          <p:nvPr/>
        </p:nvPicPr>
        <p:blipFill>
          <a:blip r:embed="rId2" cstate="print"/>
          <a:srcRect/>
          <a:stretch>
            <a:fillRect/>
          </a:stretch>
        </p:blipFill>
        <p:spPr bwMode="auto">
          <a:xfrm>
            <a:off x="2987824" y="5301208"/>
            <a:ext cx="889000" cy="722312"/>
          </a:xfrm>
          <a:prstGeom prst="rect">
            <a:avLst/>
          </a:prstGeom>
          <a:noFill/>
          <a:ln w="9525">
            <a:noFill/>
            <a:miter lim="800000"/>
            <a:headEnd/>
            <a:tailEnd/>
          </a:ln>
        </p:spPr>
      </p:pic>
      <p:pic>
        <p:nvPicPr>
          <p:cNvPr id="3078" name="Picture 10" descr="green"/>
          <p:cNvPicPr>
            <a:picLocks noChangeAspect="1" noChangeArrowheads="1"/>
          </p:cNvPicPr>
          <p:nvPr/>
        </p:nvPicPr>
        <p:blipFill>
          <a:blip r:embed="rId3" cstate="print"/>
          <a:srcRect/>
          <a:stretch>
            <a:fillRect/>
          </a:stretch>
        </p:blipFill>
        <p:spPr bwMode="auto">
          <a:xfrm>
            <a:off x="4724400" y="5105400"/>
            <a:ext cx="889000" cy="722313"/>
          </a:xfrm>
          <a:prstGeom prst="rect">
            <a:avLst/>
          </a:prstGeom>
          <a:noFill/>
          <a:ln w="9525">
            <a:noFill/>
            <a:miter lim="800000"/>
            <a:headEnd/>
            <a:tailEnd/>
          </a:ln>
        </p:spPr>
      </p:pic>
      <p:sp>
        <p:nvSpPr>
          <p:cNvPr id="3080" name="Rectangle 12"/>
          <p:cNvSpPr>
            <a:spLocks noChangeArrowheads="1"/>
          </p:cNvSpPr>
          <p:nvPr/>
        </p:nvSpPr>
        <p:spPr bwMode="auto">
          <a:xfrm>
            <a:off x="5292080" y="3068960"/>
            <a:ext cx="2819400" cy="762000"/>
          </a:xfrm>
          <a:prstGeom prst="rect">
            <a:avLst/>
          </a:prstGeom>
          <a:solidFill>
            <a:schemeClr val="accent1">
              <a:alpha val="50195"/>
            </a:schemeClr>
          </a:solidFill>
          <a:ln w="9525">
            <a:noFill/>
            <a:miter lim="800000"/>
            <a:headEnd/>
            <a:tailEnd/>
          </a:ln>
        </p:spPr>
        <p:txBody>
          <a:bodyPr wrap="none" anchor="ctr"/>
          <a:lstStyle/>
          <a:p>
            <a:pPr algn="ctr"/>
            <a:r>
              <a:rPr lang="en-US" sz="2800" dirty="0" smtClean="0"/>
              <a:t>North East</a:t>
            </a:r>
            <a:endParaRPr lang="en-US" sz="2800" dirty="0"/>
          </a:p>
        </p:txBody>
      </p:sp>
      <p:sp>
        <p:nvSpPr>
          <p:cNvPr id="3081" name="Rectangle 13"/>
          <p:cNvSpPr>
            <a:spLocks noChangeArrowheads="1"/>
          </p:cNvSpPr>
          <p:nvPr/>
        </p:nvSpPr>
        <p:spPr bwMode="auto">
          <a:xfrm>
            <a:off x="1043608" y="5085184"/>
            <a:ext cx="2438400" cy="762000"/>
          </a:xfrm>
          <a:prstGeom prst="rect">
            <a:avLst/>
          </a:prstGeom>
          <a:solidFill>
            <a:schemeClr val="accent1">
              <a:alpha val="50195"/>
            </a:schemeClr>
          </a:solidFill>
          <a:ln w="9525">
            <a:noFill/>
            <a:miter lim="800000"/>
            <a:headEnd/>
            <a:tailEnd/>
          </a:ln>
        </p:spPr>
        <p:txBody>
          <a:bodyPr wrap="none" anchor="ctr"/>
          <a:lstStyle/>
          <a:p>
            <a:pPr algn="ctr"/>
            <a:r>
              <a:rPr lang="en-US" sz="2800" dirty="0" smtClean="0"/>
              <a:t>South West</a:t>
            </a:r>
            <a:endParaRPr lang="en-US" sz="2800" b="0" dirty="0"/>
          </a:p>
        </p:txBody>
      </p:sp>
      <p:sp>
        <p:nvSpPr>
          <p:cNvPr id="3082" name="Rectangle 14"/>
          <p:cNvSpPr>
            <a:spLocks noChangeArrowheads="1"/>
          </p:cNvSpPr>
          <p:nvPr/>
        </p:nvSpPr>
        <p:spPr bwMode="auto">
          <a:xfrm>
            <a:off x="6084168" y="5229200"/>
            <a:ext cx="2133600" cy="762000"/>
          </a:xfrm>
          <a:prstGeom prst="rect">
            <a:avLst/>
          </a:prstGeom>
          <a:solidFill>
            <a:schemeClr val="accent1">
              <a:alpha val="50195"/>
            </a:schemeClr>
          </a:solidFill>
          <a:ln w="9525">
            <a:noFill/>
            <a:miter lim="800000"/>
            <a:headEnd/>
            <a:tailEnd/>
          </a:ln>
        </p:spPr>
        <p:txBody>
          <a:bodyPr wrap="none" anchor="ctr"/>
          <a:lstStyle/>
          <a:p>
            <a:pPr algn="ctr"/>
            <a:r>
              <a:rPr lang="en-US" sz="2800" dirty="0" smtClean="0"/>
              <a:t>London</a:t>
            </a:r>
            <a:endParaRPr lang="en-US" sz="2800" dirty="0"/>
          </a:p>
        </p:txBody>
      </p:sp>
      <p:pic>
        <p:nvPicPr>
          <p:cNvPr id="11" name="Picture 11" descr="purple"/>
          <p:cNvPicPr>
            <a:picLocks noChangeAspect="1" noChangeArrowheads="1"/>
          </p:cNvPicPr>
          <p:nvPr/>
        </p:nvPicPr>
        <p:blipFill>
          <a:blip r:embed="rId4" cstate="print"/>
          <a:srcRect/>
          <a:stretch>
            <a:fillRect/>
          </a:stretch>
        </p:blipFill>
        <p:spPr bwMode="auto">
          <a:xfrm>
            <a:off x="4283968" y="3212976"/>
            <a:ext cx="889000" cy="722312"/>
          </a:xfrm>
          <a:prstGeom prst="rect">
            <a:avLst/>
          </a:prstGeom>
          <a:noFill/>
          <a:ln w="9525">
            <a:noFill/>
            <a:miter lim="800000"/>
            <a:headEnd/>
            <a:tailEnd/>
          </a:ln>
        </p:spPr>
      </p:pic>
      <p:pic>
        <p:nvPicPr>
          <p:cNvPr id="12" name="Picture 121" descr="black"/>
          <p:cNvPicPr>
            <a:picLocks noChangeAspect="1" noChangeArrowheads="1"/>
          </p:cNvPicPr>
          <p:nvPr/>
        </p:nvPicPr>
        <p:blipFill>
          <a:blip r:embed="rId5" cstate="print"/>
          <a:srcRect/>
          <a:stretch>
            <a:fillRect/>
          </a:stretch>
        </p:blipFill>
        <p:spPr bwMode="auto">
          <a:xfrm>
            <a:off x="5004048" y="4509120"/>
            <a:ext cx="936104" cy="720080"/>
          </a:xfrm>
          <a:prstGeom prst="rect">
            <a:avLst/>
          </a:prstGeom>
          <a:noFill/>
          <a:ln w="9525">
            <a:noFill/>
            <a:miter lim="800000"/>
            <a:headEnd/>
            <a:tailEnd/>
          </a:ln>
        </p:spPr>
      </p:pic>
      <p:sp>
        <p:nvSpPr>
          <p:cNvPr id="14" name="Rectangle 12"/>
          <p:cNvSpPr>
            <a:spLocks noChangeArrowheads="1"/>
          </p:cNvSpPr>
          <p:nvPr/>
        </p:nvSpPr>
        <p:spPr bwMode="auto">
          <a:xfrm rot="10800000" flipV="1">
            <a:off x="6084168" y="4149080"/>
            <a:ext cx="2819400" cy="741784"/>
          </a:xfrm>
          <a:prstGeom prst="rect">
            <a:avLst/>
          </a:prstGeom>
          <a:solidFill>
            <a:schemeClr val="accent1">
              <a:alpha val="50195"/>
            </a:schemeClr>
          </a:solidFill>
          <a:ln w="9525">
            <a:noFill/>
            <a:miter lim="800000"/>
            <a:headEnd/>
            <a:tailEnd/>
          </a:ln>
        </p:spPr>
        <p:txBody>
          <a:bodyPr wrap="none" anchor="ctr"/>
          <a:lstStyle/>
          <a:p>
            <a:pPr algn="ctr"/>
            <a:r>
              <a:rPr lang="en-US" sz="2800" dirty="0" smtClean="0"/>
              <a:t>East of England</a:t>
            </a:r>
            <a:endParaRPr lang="en-US" sz="2800" dirty="0"/>
          </a:p>
        </p:txBody>
      </p:sp>
      <p:sp>
        <p:nvSpPr>
          <p:cNvPr id="13" name="Title 12"/>
          <p:cNvSpPr>
            <a:spLocks noGrp="1"/>
          </p:cNvSpPr>
          <p:nvPr>
            <p:ph type="title"/>
          </p:nvPr>
        </p:nvSpPr>
        <p:spPr>
          <a:solidFill>
            <a:schemeClr val="accent1">
              <a:lumMod val="40000"/>
              <a:lumOff val="60000"/>
            </a:schemeClr>
          </a:solidFill>
        </p:spPr>
        <p:txBody>
          <a:bodyPr/>
          <a:lstStyle/>
          <a:p>
            <a:r>
              <a:rPr lang="en-GB" dirty="0" smtClean="0"/>
              <a:t>4 geographical regions</a:t>
            </a:r>
            <a:endParaRPr lang="en-GB"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08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07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08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077"/>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08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80" grpId="0" animBg="1"/>
      <p:bldP spid="3081" grpId="0" animBg="1"/>
      <p:bldP spid="3082" grpId="0" animBg="1"/>
      <p:bldP spid="1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lstStyle/>
          <a:p>
            <a:r>
              <a:rPr lang="en-GB" dirty="0" smtClean="0"/>
              <a:t>Research Plan</a:t>
            </a:r>
            <a:endParaRPr lang="en-GB" dirty="0"/>
          </a:p>
        </p:txBody>
      </p:sp>
      <p:sp>
        <p:nvSpPr>
          <p:cNvPr id="3" name="Content Placeholder 2"/>
          <p:cNvSpPr>
            <a:spLocks noGrp="1"/>
          </p:cNvSpPr>
          <p:nvPr>
            <p:ph idx="1"/>
          </p:nvPr>
        </p:nvSpPr>
        <p:spPr/>
        <p:txBody>
          <a:bodyPr>
            <a:normAutofit fontScale="92500"/>
          </a:bodyPr>
          <a:lstStyle/>
          <a:p>
            <a:r>
              <a:rPr lang="en-GB" dirty="0" smtClean="0"/>
              <a:t>Stage 1 : Scoping of the UKCRN portfolio</a:t>
            </a:r>
          </a:p>
          <a:p>
            <a:pPr lvl="1"/>
            <a:r>
              <a:rPr lang="en-GB" dirty="0" smtClean="0"/>
              <a:t>Non-commercial, current or completed within last 2 years</a:t>
            </a:r>
          </a:p>
          <a:p>
            <a:pPr lvl="1"/>
            <a:r>
              <a:rPr lang="en-GB" dirty="0" smtClean="0"/>
              <a:t>National snapshot</a:t>
            </a:r>
          </a:p>
          <a:p>
            <a:r>
              <a:rPr lang="en-GB" dirty="0" smtClean="0"/>
              <a:t>Stage 2: Survey of chief investigators in 4 regions</a:t>
            </a:r>
          </a:p>
          <a:p>
            <a:r>
              <a:rPr lang="en-GB" dirty="0" smtClean="0"/>
              <a:t>Stage 3: Case studies</a:t>
            </a:r>
          </a:p>
          <a:p>
            <a:pPr lvl="1"/>
            <a:r>
              <a:rPr lang="en-GB" dirty="0" smtClean="0"/>
              <a:t>Up to 20 across 4 regions and 6 topic areas</a:t>
            </a:r>
          </a:p>
          <a:p>
            <a:pPr lvl="1"/>
            <a:r>
              <a:rPr lang="en-GB" dirty="0" smtClean="0"/>
              <a:t>PI processes, outcomes and impact tracked for 18 months</a:t>
            </a:r>
          </a:p>
          <a:p>
            <a:pPr>
              <a:buNone/>
            </a:pPr>
            <a:endParaRPr lang="en-GB"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lstStyle/>
          <a:p>
            <a:r>
              <a:rPr lang="en-GB" dirty="0" smtClean="0"/>
              <a:t>Public involvement in RAPPORT</a:t>
            </a:r>
            <a:endParaRPr lang="en-GB" dirty="0"/>
          </a:p>
        </p:txBody>
      </p:sp>
      <p:sp>
        <p:nvSpPr>
          <p:cNvPr id="3" name="Content Placeholder 2"/>
          <p:cNvSpPr>
            <a:spLocks noGrp="1"/>
          </p:cNvSpPr>
          <p:nvPr>
            <p:ph idx="1"/>
          </p:nvPr>
        </p:nvSpPr>
        <p:spPr/>
        <p:txBody>
          <a:bodyPr>
            <a:normAutofit fontScale="70000" lnSpcReduction="20000"/>
          </a:bodyPr>
          <a:lstStyle/>
          <a:p>
            <a:r>
              <a:rPr lang="en-GB" sz="3400" u="sng" dirty="0" smtClean="0"/>
              <a:t>Proposal development </a:t>
            </a:r>
          </a:p>
          <a:p>
            <a:pPr lvl="1">
              <a:buNone/>
            </a:pPr>
            <a:r>
              <a:rPr lang="en-GB" dirty="0" smtClean="0"/>
              <a:t>–the University of Hertfordshire PIR group</a:t>
            </a:r>
          </a:p>
          <a:p>
            <a:r>
              <a:rPr lang="en-GB" sz="3400" u="sng" dirty="0" smtClean="0"/>
              <a:t>Reference groups</a:t>
            </a:r>
          </a:p>
          <a:p>
            <a:pPr lvl="1"/>
            <a:r>
              <a:rPr lang="en-GB" dirty="0" smtClean="0"/>
              <a:t>Service users with learning disabilities</a:t>
            </a:r>
          </a:p>
          <a:p>
            <a:pPr lvl="1"/>
            <a:r>
              <a:rPr lang="en-GB" dirty="0" smtClean="0"/>
              <a:t>Parents, children &amp; young people with cystic fibrosis</a:t>
            </a:r>
          </a:p>
          <a:p>
            <a:r>
              <a:rPr lang="en-GB" sz="3400" u="sng" dirty="0" smtClean="0"/>
              <a:t>Co-applicants</a:t>
            </a:r>
          </a:p>
          <a:p>
            <a:pPr lvl="1"/>
            <a:r>
              <a:rPr lang="en-GB" dirty="0" smtClean="0"/>
              <a:t>Marion Cowe &amp; Diane Munday (PIR group)</a:t>
            </a:r>
          </a:p>
          <a:p>
            <a:r>
              <a:rPr lang="en-GB" sz="3400" u="sng" dirty="0" smtClean="0"/>
              <a:t>Co-researchers</a:t>
            </a:r>
          </a:p>
          <a:p>
            <a:pPr lvl="1"/>
            <a:r>
              <a:rPr lang="en-GB" dirty="0" smtClean="0"/>
              <a:t>MC &amp; DM plus a mother of child with CF</a:t>
            </a:r>
          </a:p>
          <a:p>
            <a:r>
              <a:rPr lang="en-GB" sz="3400" u="sng" dirty="0" smtClean="0"/>
              <a:t>Advisory group</a:t>
            </a:r>
          </a:p>
          <a:p>
            <a:pPr lvl="1"/>
            <a:r>
              <a:rPr lang="en-GB" dirty="0" smtClean="0"/>
              <a:t>2 members of the Norfolk </a:t>
            </a:r>
            <a:r>
              <a:rPr lang="en-GB" dirty="0" err="1" smtClean="0"/>
              <a:t>PPIRes</a:t>
            </a:r>
            <a:r>
              <a:rPr lang="en-GB" dirty="0" smtClean="0"/>
              <a:t> panel</a:t>
            </a:r>
          </a:p>
          <a:p>
            <a:pPr lvl="1"/>
            <a:r>
              <a:rPr lang="en-GB" dirty="0" smtClean="0"/>
              <a:t>1 lay member from RCGP</a:t>
            </a:r>
          </a:p>
          <a:p>
            <a:pPr lvl="1"/>
            <a:r>
              <a:rPr lang="en-GB" dirty="0" smtClean="0"/>
              <a:t>Independent lay chair</a:t>
            </a:r>
            <a:endParaRPr lang="en-GB"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lstStyle/>
          <a:p>
            <a:r>
              <a:rPr lang="en-GB" dirty="0" smtClean="0"/>
              <a:t>Progress to Date: </a:t>
            </a:r>
            <a:endParaRPr lang="en-GB" dirty="0"/>
          </a:p>
        </p:txBody>
      </p:sp>
      <p:sp>
        <p:nvSpPr>
          <p:cNvPr id="3" name="Content Placeholder 2"/>
          <p:cNvSpPr>
            <a:spLocks noGrp="1"/>
          </p:cNvSpPr>
          <p:nvPr>
            <p:ph idx="1"/>
          </p:nvPr>
        </p:nvSpPr>
        <p:spPr/>
        <p:txBody>
          <a:bodyPr>
            <a:normAutofit/>
          </a:bodyPr>
          <a:lstStyle/>
          <a:p>
            <a:r>
              <a:rPr lang="en-GB" b="1" dirty="0" smtClean="0"/>
              <a:t>Stage 1: Scoping</a:t>
            </a:r>
          </a:p>
          <a:p>
            <a:r>
              <a:rPr lang="en-GB" dirty="0" smtClean="0"/>
              <a:t>1465 studies identified nationally in 6 topic areas</a:t>
            </a:r>
          </a:p>
          <a:p>
            <a:r>
              <a:rPr lang="en-GB" dirty="0" smtClean="0"/>
              <a:t>Total studies included 837</a:t>
            </a:r>
          </a:p>
          <a:p>
            <a:pPr lvl="1">
              <a:buFont typeface="Arial" pitchFamily="34" charset="0"/>
              <a:buChar char="•"/>
            </a:pPr>
            <a:endParaRPr lang="en-GB" b="1" dirty="0" smtClean="0"/>
          </a:p>
          <a:p>
            <a:pPr lvl="1">
              <a:buNone/>
            </a:pPr>
            <a:endParaRPr lang="en-GB" b="1" dirty="0" smtClean="0"/>
          </a:p>
          <a:p>
            <a:endParaRPr lang="en-GB" dirty="0"/>
          </a:p>
        </p:txBody>
      </p:sp>
      <p:sp>
        <p:nvSpPr>
          <p:cNvPr id="4" name="Rectangle 3"/>
          <p:cNvSpPr/>
          <p:nvPr/>
        </p:nvSpPr>
        <p:spPr>
          <a:xfrm>
            <a:off x="755576" y="4797152"/>
            <a:ext cx="2304256" cy="1440160"/>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b="1" dirty="0" smtClean="0">
                <a:solidFill>
                  <a:schemeClr val="tx1"/>
                </a:solidFill>
              </a:rPr>
              <a:t>Outside 4 Areas</a:t>
            </a:r>
          </a:p>
          <a:p>
            <a:pPr algn="ctr"/>
            <a:r>
              <a:rPr lang="en-GB" sz="2400" b="1" dirty="0" smtClean="0">
                <a:solidFill>
                  <a:schemeClr val="tx1"/>
                </a:solidFill>
              </a:rPr>
              <a:t>480</a:t>
            </a:r>
          </a:p>
          <a:p>
            <a:pPr algn="ctr"/>
            <a:r>
              <a:rPr lang="en-GB" sz="2400" b="1" dirty="0" smtClean="0">
                <a:solidFill>
                  <a:schemeClr val="tx1"/>
                </a:solidFill>
              </a:rPr>
              <a:t>Document analysis</a:t>
            </a:r>
            <a:endParaRPr lang="en-GB" sz="2400" b="1" dirty="0">
              <a:solidFill>
                <a:schemeClr val="tx1"/>
              </a:solidFill>
            </a:endParaRPr>
          </a:p>
        </p:txBody>
      </p:sp>
      <p:sp>
        <p:nvSpPr>
          <p:cNvPr id="5" name="Rectangle 4"/>
          <p:cNvSpPr/>
          <p:nvPr/>
        </p:nvSpPr>
        <p:spPr>
          <a:xfrm>
            <a:off x="6300192" y="4797152"/>
            <a:ext cx="2304256" cy="1368152"/>
          </a:xfrm>
          <a:prstGeom prst="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b="1" dirty="0" smtClean="0">
                <a:solidFill>
                  <a:schemeClr val="tx1"/>
                </a:solidFill>
              </a:rPr>
              <a:t>Inside 4 Areas</a:t>
            </a:r>
          </a:p>
          <a:p>
            <a:pPr algn="ctr"/>
            <a:r>
              <a:rPr lang="en-GB" sz="2400" b="1" dirty="0" smtClean="0">
                <a:solidFill>
                  <a:schemeClr val="tx1"/>
                </a:solidFill>
              </a:rPr>
              <a:t>357</a:t>
            </a:r>
          </a:p>
          <a:p>
            <a:pPr algn="ctr"/>
            <a:r>
              <a:rPr lang="en-GB" sz="2400" b="1" dirty="0" smtClean="0">
                <a:solidFill>
                  <a:schemeClr val="tx1"/>
                </a:solidFill>
              </a:rPr>
              <a:t>Survey</a:t>
            </a:r>
            <a:endParaRPr lang="en-GB" sz="2400" b="1" dirty="0">
              <a:solidFill>
                <a:schemeClr val="tx1"/>
              </a:solidFill>
            </a:endParaRPr>
          </a:p>
        </p:txBody>
      </p:sp>
      <p:sp>
        <p:nvSpPr>
          <p:cNvPr id="7" name="Left-Right Arrow Callout 6"/>
          <p:cNvSpPr/>
          <p:nvPr/>
        </p:nvSpPr>
        <p:spPr>
          <a:xfrm>
            <a:off x="3347864" y="4725144"/>
            <a:ext cx="2448272" cy="1728192"/>
          </a:xfrm>
          <a:prstGeom prst="leftRightArrowCallou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b="1" dirty="0" smtClean="0">
                <a:solidFill>
                  <a:schemeClr val="tx1"/>
                </a:solidFill>
              </a:rPr>
              <a:t>837</a:t>
            </a:r>
            <a:endParaRPr lang="en-GB" sz="2400" b="1"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lstStyle/>
          <a:p>
            <a:r>
              <a:rPr lang="en-GB" dirty="0" smtClean="0"/>
              <a:t>Survey Progress to Date:</a:t>
            </a:r>
            <a:endParaRPr lang="en-GB" dirty="0"/>
          </a:p>
        </p:txBody>
      </p:sp>
      <p:sp>
        <p:nvSpPr>
          <p:cNvPr id="3" name="Content Placeholder 2"/>
          <p:cNvSpPr>
            <a:spLocks noGrp="1"/>
          </p:cNvSpPr>
          <p:nvPr>
            <p:ph idx="1"/>
          </p:nvPr>
        </p:nvSpPr>
        <p:spPr/>
        <p:txBody>
          <a:bodyPr/>
          <a:lstStyle/>
          <a:p>
            <a:r>
              <a:rPr lang="en-GB" dirty="0" smtClean="0"/>
              <a:t>Stage 2: Survey</a:t>
            </a:r>
          </a:p>
          <a:p>
            <a:pPr lvl="1">
              <a:buFont typeface="Wingdings" pitchFamily="2" charset="2"/>
              <a:buChar char="ü"/>
            </a:pPr>
            <a:r>
              <a:rPr lang="en-GB" dirty="0" smtClean="0"/>
              <a:t> Bristol on-line Survey</a:t>
            </a:r>
          </a:p>
          <a:p>
            <a:pPr lvl="1">
              <a:buFont typeface="Wingdings" pitchFamily="2" charset="2"/>
              <a:buChar char="ü"/>
            </a:pPr>
            <a:r>
              <a:rPr lang="en-GB" dirty="0" smtClean="0"/>
              <a:t>E-mail sent out January 2012 </a:t>
            </a:r>
          </a:p>
          <a:p>
            <a:pPr lvl="1">
              <a:buFont typeface="Wingdings" pitchFamily="2" charset="2"/>
              <a:buChar char="ü"/>
            </a:pPr>
            <a:r>
              <a:rPr lang="en-GB" dirty="0" smtClean="0"/>
              <a:t>60 responses out of 357 </a:t>
            </a:r>
          </a:p>
          <a:p>
            <a:pPr lvl="1">
              <a:buFont typeface="Wingdings" pitchFamily="2" charset="2"/>
              <a:buChar char="ü"/>
            </a:pPr>
            <a:r>
              <a:rPr lang="en-GB" dirty="0" smtClean="0"/>
              <a:t>16.8% response rate</a:t>
            </a:r>
          </a:p>
          <a:p>
            <a:pPr lvl="1">
              <a:buFont typeface="Arial" pitchFamily="34" charset="0"/>
              <a:buChar char="•"/>
            </a:pPr>
            <a:r>
              <a:rPr lang="en-GB" dirty="0" smtClean="0"/>
              <a:t>Further reminder to be sent out</a:t>
            </a:r>
            <a:endParaRPr lang="en-GB"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normAutofit/>
          </a:bodyPr>
          <a:lstStyle/>
          <a:p>
            <a:r>
              <a:rPr lang="en-GB" sz="2800" b="1" dirty="0" smtClean="0"/>
              <a:t>What stage have/will lay people/service users been involved in the project?</a:t>
            </a:r>
            <a:endParaRPr lang="en-GB" sz="2800" b="1" dirty="0"/>
          </a:p>
        </p:txBody>
      </p:sp>
      <p:graphicFrame>
        <p:nvGraphicFramePr>
          <p:cNvPr id="4" name="Content Placeholder 3"/>
          <p:cNvGraphicFramePr>
            <a:graphicFrameLocks noGrp="1"/>
          </p:cNvGraphicFramePr>
          <p:nvPr>
            <p:ph idx="1"/>
          </p:nvPr>
        </p:nvGraphicFramePr>
        <p:xfrm>
          <a:off x="323528" y="1628800"/>
          <a:ext cx="8229600" cy="4925144"/>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lstStyle/>
          <a:p>
            <a:r>
              <a:rPr lang="en-GB" dirty="0" smtClean="0"/>
              <a:t>Levels of Involvement</a:t>
            </a:r>
            <a:endParaRPr lang="en-GB" dirty="0"/>
          </a:p>
        </p:txBody>
      </p:sp>
      <p:sp>
        <p:nvSpPr>
          <p:cNvPr id="3" name="Content Placeholder 2"/>
          <p:cNvSpPr>
            <a:spLocks noGrp="1"/>
          </p:cNvSpPr>
          <p:nvPr>
            <p:ph idx="1"/>
          </p:nvPr>
        </p:nvSpPr>
        <p:spPr/>
        <p:txBody>
          <a:bodyPr>
            <a:normAutofit/>
          </a:bodyPr>
          <a:lstStyle/>
          <a:p>
            <a:r>
              <a:rPr lang="en-GB" sz="2400" i="1" dirty="0" smtClean="0"/>
              <a:t>“This study was mainly lab based with some observation of staff movement. Patients were not involved either as participants or in design” (Public Health Study – hospital infection)</a:t>
            </a:r>
          </a:p>
          <a:p>
            <a:endParaRPr lang="en-GB" sz="2400" dirty="0" smtClean="0"/>
          </a:p>
          <a:p>
            <a:r>
              <a:rPr lang="en-GB" sz="2400" i="1" dirty="0" smtClean="0"/>
              <a:t>“We routinely include our Participant Advisory Panel in designing future proposals and have considered their opinions in study design and many other aspects of our research. We believe they play an essential part in contributing to the success of our research from the application stage through to completion and dissemination of results” (Diabetes Study)</a:t>
            </a:r>
            <a:endParaRPr lang="en-GB" sz="2400" i="1"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0648"/>
            <a:ext cx="4186808" cy="2520280"/>
          </a:xfrm>
          <a:solidFill>
            <a:schemeClr val="tx2">
              <a:lumMod val="20000"/>
              <a:lumOff val="80000"/>
            </a:schemeClr>
          </a:solidFill>
          <a:ln>
            <a:solidFill>
              <a:schemeClr val="tx2">
                <a:lumMod val="20000"/>
                <a:lumOff val="80000"/>
              </a:schemeClr>
            </a:solidFill>
          </a:ln>
        </p:spPr>
        <p:txBody>
          <a:bodyPr>
            <a:noAutofit/>
          </a:bodyPr>
          <a:lstStyle/>
          <a:p>
            <a:r>
              <a:rPr lang="en-GB" sz="2400" dirty="0" smtClean="0">
                <a:latin typeface="Verdana"/>
                <a:ea typeface="Times New Roman"/>
                <a:cs typeface="Times New Roman"/>
              </a:rPr>
              <a:t/>
            </a:r>
            <a:br>
              <a:rPr lang="en-GB" sz="2400" dirty="0" smtClean="0">
                <a:latin typeface="Verdana"/>
                <a:ea typeface="Times New Roman"/>
                <a:cs typeface="Times New Roman"/>
              </a:rPr>
            </a:br>
            <a:r>
              <a:rPr lang="en-GB" sz="2400" dirty="0" smtClean="0">
                <a:latin typeface="Verdana"/>
                <a:ea typeface="Times New Roman"/>
                <a:cs typeface="Times New Roman"/>
              </a:rPr>
              <a:t>Have the lay </a:t>
            </a:r>
            <a:br>
              <a:rPr lang="en-GB" sz="2400" dirty="0" smtClean="0">
                <a:latin typeface="Verdana"/>
                <a:ea typeface="Times New Roman"/>
                <a:cs typeface="Times New Roman"/>
              </a:rPr>
            </a:br>
            <a:r>
              <a:rPr lang="en-GB" sz="2400" dirty="0" smtClean="0">
                <a:latin typeface="Verdana"/>
                <a:ea typeface="Times New Roman"/>
                <a:cs typeface="Times New Roman"/>
              </a:rPr>
              <a:t>people/service users received any training for their </a:t>
            </a:r>
            <a:r>
              <a:rPr lang="en-GB" sz="2400" dirty="0" smtClean="0">
                <a:solidFill>
                  <a:schemeClr val="tx2"/>
                </a:solidFill>
                <a:latin typeface="Verdana"/>
                <a:ea typeface="Times New Roman"/>
                <a:cs typeface="Times New Roman"/>
              </a:rPr>
              <a:t>involvement</a:t>
            </a:r>
            <a:r>
              <a:rPr lang="en-GB" sz="2400" dirty="0" smtClean="0">
                <a:latin typeface="Verdana"/>
                <a:ea typeface="Times New Roman"/>
                <a:cs typeface="Times New Roman"/>
              </a:rPr>
              <a:t> in the study?</a:t>
            </a:r>
            <a:br>
              <a:rPr lang="en-GB" sz="2400" dirty="0" smtClean="0">
                <a:latin typeface="Verdana"/>
                <a:ea typeface="Times New Roman"/>
                <a:cs typeface="Times New Roman"/>
              </a:rPr>
            </a:br>
            <a:r>
              <a:rPr lang="en-GB" sz="2400" dirty="0" smtClean="0">
                <a:ea typeface="Calibri"/>
                <a:cs typeface="Times New Roman"/>
              </a:rPr>
              <a:t/>
            </a:r>
            <a:br>
              <a:rPr lang="en-GB" sz="2400" dirty="0" smtClean="0">
                <a:ea typeface="Calibri"/>
                <a:cs typeface="Times New Roman"/>
              </a:rPr>
            </a:br>
            <a:endParaRPr lang="en-GB" sz="2400" dirty="0"/>
          </a:p>
        </p:txBody>
      </p:sp>
      <p:sp>
        <p:nvSpPr>
          <p:cNvPr id="5" name="Rectangle 4"/>
          <p:cNvSpPr/>
          <p:nvPr/>
        </p:nvSpPr>
        <p:spPr>
          <a:xfrm>
            <a:off x="4788024" y="260649"/>
            <a:ext cx="4032448" cy="2534540"/>
          </a:xfrm>
          <a:prstGeom prst="rect">
            <a:avLst/>
          </a:prstGeom>
          <a:solidFill>
            <a:schemeClr val="tx2">
              <a:lumMod val="20000"/>
              <a:lumOff val="80000"/>
            </a:schemeClr>
          </a:solidFill>
          <a:ln>
            <a:solidFill>
              <a:schemeClr val="accent1">
                <a:lumMod val="20000"/>
                <a:lumOff val="80000"/>
              </a:schemeClr>
            </a:solidFill>
          </a:ln>
        </p:spPr>
        <p:txBody>
          <a:bodyPr wrap="square">
            <a:spAutoFit/>
          </a:bodyPr>
          <a:lstStyle/>
          <a:p>
            <a:pPr algn="ctr">
              <a:lnSpc>
                <a:spcPct val="115000"/>
              </a:lnSpc>
              <a:spcAft>
                <a:spcPts val="0"/>
              </a:spcAft>
            </a:pPr>
            <a:r>
              <a:rPr lang="en-GB" sz="2400" dirty="0" smtClean="0">
                <a:latin typeface="Verdana"/>
                <a:ea typeface="Times New Roman"/>
                <a:cs typeface="Times New Roman"/>
              </a:rPr>
              <a:t>Have the lay people/service users involvement in the study been directly </a:t>
            </a:r>
            <a:r>
              <a:rPr lang="en-GB" sz="2400" dirty="0" err="1" smtClean="0">
                <a:latin typeface="Verdana"/>
                <a:ea typeface="Times New Roman"/>
                <a:cs typeface="Times New Roman"/>
              </a:rPr>
              <a:t>costed</a:t>
            </a:r>
            <a:r>
              <a:rPr lang="en-GB" sz="2400" dirty="0" smtClean="0">
                <a:latin typeface="Verdana"/>
                <a:ea typeface="Times New Roman"/>
                <a:cs typeface="Times New Roman"/>
              </a:rPr>
              <a:t> for in the grant application?</a:t>
            </a:r>
            <a:endParaRPr lang="en-GB" dirty="0" smtClean="0">
              <a:latin typeface="Verdana"/>
              <a:ea typeface="Calibri"/>
              <a:cs typeface="Times New Roman"/>
            </a:endParaRPr>
          </a:p>
          <a:p>
            <a:pPr>
              <a:lnSpc>
                <a:spcPct val="115000"/>
              </a:lnSpc>
              <a:spcAft>
                <a:spcPts val="0"/>
              </a:spcAft>
            </a:pPr>
            <a:endParaRPr lang="en-GB" dirty="0">
              <a:ea typeface="Calibri"/>
              <a:cs typeface="Times New Roman"/>
            </a:endParaRPr>
          </a:p>
        </p:txBody>
      </p:sp>
      <p:graphicFrame>
        <p:nvGraphicFramePr>
          <p:cNvPr id="6" name="Content Placeholder 3"/>
          <p:cNvGraphicFramePr>
            <a:graphicFrameLocks/>
          </p:cNvGraphicFramePr>
          <p:nvPr/>
        </p:nvGraphicFramePr>
        <p:xfrm>
          <a:off x="4788024" y="2924944"/>
          <a:ext cx="4032448" cy="3744416"/>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8" name="Content Placeholder 7"/>
          <p:cNvGraphicFramePr>
            <a:graphicFrameLocks noGrp="1"/>
          </p:cNvGraphicFramePr>
          <p:nvPr>
            <p:ph idx="1"/>
          </p:nvPr>
        </p:nvGraphicFramePr>
        <p:xfrm>
          <a:off x="457200" y="2924944"/>
          <a:ext cx="4114800" cy="3528392"/>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Case Studies</a:t>
            </a:r>
            <a:endParaRPr lang="en-GB" dirty="0"/>
          </a:p>
        </p:txBody>
      </p:sp>
      <p:graphicFrame>
        <p:nvGraphicFramePr>
          <p:cNvPr id="4" name="Content Placeholder 3"/>
          <p:cNvGraphicFramePr>
            <a:graphicFrameLocks noGrp="1"/>
          </p:cNvGraphicFramePr>
          <p:nvPr>
            <p:ph idx="1"/>
          </p:nvPr>
        </p:nvGraphicFramePr>
        <p:xfrm>
          <a:off x="179512" y="1268760"/>
          <a:ext cx="8712964" cy="5184577"/>
        </p:xfrm>
        <a:graphic>
          <a:graphicData uri="http://schemas.openxmlformats.org/drawingml/2006/table">
            <a:tbl>
              <a:tblPr firstRow="1" bandRow="1">
                <a:tableStyleId>{5C22544A-7EE6-4342-B048-85BDC9FD1C3A}</a:tableStyleId>
              </a:tblPr>
              <a:tblGrid>
                <a:gridCol w="792088"/>
                <a:gridCol w="576064"/>
                <a:gridCol w="642532"/>
                <a:gridCol w="670228"/>
                <a:gridCol w="670228"/>
                <a:gridCol w="670228"/>
                <a:gridCol w="670228"/>
                <a:gridCol w="670228"/>
                <a:gridCol w="670228"/>
                <a:gridCol w="670228"/>
                <a:gridCol w="670228"/>
                <a:gridCol w="670228"/>
                <a:gridCol w="670228"/>
              </a:tblGrid>
              <a:tr h="592750">
                <a:tc rowSpan="2">
                  <a:txBody>
                    <a:bodyPr/>
                    <a:lstStyle/>
                    <a:p>
                      <a:pPr>
                        <a:lnSpc>
                          <a:spcPct val="115000"/>
                        </a:lnSpc>
                        <a:spcAft>
                          <a:spcPts val="0"/>
                        </a:spcAft>
                      </a:pPr>
                      <a:r>
                        <a:rPr lang="en-GB" sz="1400" b="1" dirty="0">
                          <a:latin typeface="Calibri"/>
                          <a:ea typeface="Calibri"/>
                          <a:cs typeface="Times New Roman"/>
                        </a:rPr>
                        <a:t>Type of research</a:t>
                      </a:r>
                      <a:endParaRPr lang="en-GB" sz="1400" dirty="0">
                        <a:latin typeface="Calibri"/>
                        <a:ea typeface="Calibri"/>
                        <a:cs typeface="Times New Roman"/>
                      </a:endParaRPr>
                    </a:p>
                  </a:txBody>
                  <a:tcPr marL="68580" marR="68580" marT="0" marB="0"/>
                </a:tc>
                <a:tc gridSpan="12">
                  <a:txBody>
                    <a:bodyPr/>
                    <a:lstStyle/>
                    <a:p>
                      <a:pPr algn="ctr">
                        <a:lnSpc>
                          <a:spcPct val="115000"/>
                        </a:lnSpc>
                        <a:spcAft>
                          <a:spcPts val="0"/>
                        </a:spcAft>
                      </a:pPr>
                      <a:r>
                        <a:rPr lang="en-GB" sz="1800" b="1" dirty="0">
                          <a:latin typeface="Calibri"/>
                          <a:ea typeface="Calibri"/>
                          <a:cs typeface="Times New Roman"/>
                        </a:rPr>
                        <a:t>Topic area</a:t>
                      </a:r>
                      <a:endParaRPr lang="en-GB" sz="1800" dirty="0">
                        <a:latin typeface="Calibri"/>
                        <a:ea typeface="Calibri"/>
                        <a:cs typeface="Times New Roman"/>
                      </a:endParaRPr>
                    </a:p>
                  </a:txBody>
                  <a:tcPr marL="68580" marR="68580" marT="0" marB="0"/>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r>
              <a:tr h="625861">
                <a:tc vMerge="1">
                  <a:txBody>
                    <a:bodyPr/>
                    <a:lstStyle/>
                    <a:p>
                      <a:endParaRPr lang="en-GB"/>
                    </a:p>
                  </a:txBody>
                  <a:tcPr/>
                </a:tc>
                <a:tc>
                  <a:txBody>
                    <a:bodyPr/>
                    <a:lstStyle/>
                    <a:p>
                      <a:pPr>
                        <a:lnSpc>
                          <a:spcPct val="115000"/>
                        </a:lnSpc>
                        <a:spcAft>
                          <a:spcPts val="0"/>
                        </a:spcAft>
                      </a:pPr>
                      <a:r>
                        <a:rPr lang="en-GB" sz="1800">
                          <a:latin typeface="Calibri"/>
                          <a:ea typeface="Calibri"/>
                          <a:cs typeface="Times New Roman"/>
                        </a:rPr>
                        <a:t>Arth</a:t>
                      </a:r>
                    </a:p>
                  </a:txBody>
                  <a:tcPr marL="68580" marR="68580" marT="0" marB="0"/>
                </a:tc>
                <a:tc>
                  <a:txBody>
                    <a:bodyPr/>
                    <a:lstStyle/>
                    <a:p>
                      <a:pPr>
                        <a:lnSpc>
                          <a:spcPct val="115000"/>
                        </a:lnSpc>
                        <a:spcAft>
                          <a:spcPts val="0"/>
                        </a:spcAft>
                      </a:pPr>
                      <a:r>
                        <a:rPr lang="en-GB" sz="1800" dirty="0">
                          <a:latin typeface="Calibri"/>
                          <a:ea typeface="Calibri"/>
                          <a:cs typeface="Times New Roman"/>
                        </a:rPr>
                        <a:t>CF</a:t>
                      </a:r>
                    </a:p>
                  </a:txBody>
                  <a:tcPr marL="68580" marR="68580" marT="0" marB="0"/>
                </a:tc>
                <a:tc>
                  <a:txBody>
                    <a:bodyPr/>
                    <a:lstStyle/>
                    <a:p>
                      <a:pPr>
                        <a:lnSpc>
                          <a:spcPct val="115000"/>
                        </a:lnSpc>
                        <a:spcAft>
                          <a:spcPts val="0"/>
                        </a:spcAft>
                      </a:pPr>
                      <a:r>
                        <a:rPr lang="en-GB" sz="1800" dirty="0">
                          <a:latin typeface="Calibri"/>
                          <a:ea typeface="Calibri"/>
                          <a:cs typeface="Times New Roman"/>
                        </a:rPr>
                        <a:t>Dem</a:t>
                      </a:r>
                    </a:p>
                  </a:txBody>
                  <a:tcPr marL="68580" marR="68580" marT="0" marB="0"/>
                </a:tc>
                <a:tc>
                  <a:txBody>
                    <a:bodyPr/>
                    <a:lstStyle/>
                    <a:p>
                      <a:pPr>
                        <a:lnSpc>
                          <a:spcPct val="115000"/>
                        </a:lnSpc>
                        <a:spcAft>
                          <a:spcPts val="0"/>
                        </a:spcAft>
                      </a:pPr>
                      <a:r>
                        <a:rPr lang="en-GB" sz="1800">
                          <a:latin typeface="Calibri"/>
                          <a:ea typeface="Calibri"/>
                          <a:cs typeface="Times New Roman"/>
                        </a:rPr>
                        <a:t>Diab</a:t>
                      </a:r>
                    </a:p>
                  </a:txBody>
                  <a:tcPr marL="68580" marR="68580" marT="0" marB="0"/>
                </a:tc>
                <a:tc>
                  <a:txBody>
                    <a:bodyPr/>
                    <a:lstStyle/>
                    <a:p>
                      <a:pPr>
                        <a:lnSpc>
                          <a:spcPct val="115000"/>
                        </a:lnSpc>
                        <a:spcAft>
                          <a:spcPts val="0"/>
                        </a:spcAft>
                      </a:pPr>
                      <a:r>
                        <a:rPr lang="en-GB" sz="1800">
                          <a:latin typeface="Calibri"/>
                          <a:ea typeface="Calibri"/>
                          <a:cs typeface="Times New Roman"/>
                        </a:rPr>
                        <a:t>LD</a:t>
                      </a:r>
                    </a:p>
                  </a:txBody>
                  <a:tcPr marL="68580" marR="68580" marT="0" marB="0"/>
                </a:tc>
                <a:tc>
                  <a:txBody>
                    <a:bodyPr/>
                    <a:lstStyle/>
                    <a:p>
                      <a:pPr>
                        <a:lnSpc>
                          <a:spcPct val="115000"/>
                        </a:lnSpc>
                        <a:spcAft>
                          <a:spcPts val="0"/>
                        </a:spcAft>
                      </a:pPr>
                      <a:r>
                        <a:rPr lang="en-GB" sz="1800">
                          <a:latin typeface="Calibri"/>
                          <a:ea typeface="Calibri"/>
                          <a:cs typeface="Times New Roman"/>
                        </a:rPr>
                        <a:t>PH</a:t>
                      </a:r>
                    </a:p>
                  </a:txBody>
                  <a:tcPr marL="68580" marR="68580" marT="0" marB="0"/>
                </a:tc>
                <a:tc>
                  <a:txBody>
                    <a:bodyPr/>
                    <a:lstStyle/>
                    <a:p>
                      <a:pPr>
                        <a:lnSpc>
                          <a:spcPct val="115000"/>
                        </a:lnSpc>
                        <a:spcAft>
                          <a:spcPts val="0"/>
                        </a:spcAft>
                      </a:pPr>
                      <a:r>
                        <a:rPr lang="en-GB" sz="1800">
                          <a:latin typeface="Calibri"/>
                          <a:ea typeface="Calibri"/>
                          <a:cs typeface="Times New Roman"/>
                        </a:rPr>
                        <a:t>Arth</a:t>
                      </a:r>
                    </a:p>
                  </a:txBody>
                  <a:tcPr marL="68580" marR="68580" marT="0" marB="0"/>
                </a:tc>
                <a:tc>
                  <a:txBody>
                    <a:bodyPr/>
                    <a:lstStyle/>
                    <a:p>
                      <a:pPr>
                        <a:lnSpc>
                          <a:spcPct val="115000"/>
                        </a:lnSpc>
                        <a:spcAft>
                          <a:spcPts val="0"/>
                        </a:spcAft>
                      </a:pPr>
                      <a:r>
                        <a:rPr lang="en-GB" sz="1800">
                          <a:latin typeface="Calibri"/>
                          <a:ea typeface="Calibri"/>
                          <a:cs typeface="Times New Roman"/>
                        </a:rPr>
                        <a:t>CF</a:t>
                      </a:r>
                    </a:p>
                  </a:txBody>
                  <a:tcPr marL="68580" marR="68580" marT="0" marB="0"/>
                </a:tc>
                <a:tc>
                  <a:txBody>
                    <a:bodyPr/>
                    <a:lstStyle/>
                    <a:p>
                      <a:pPr>
                        <a:lnSpc>
                          <a:spcPct val="115000"/>
                        </a:lnSpc>
                        <a:spcAft>
                          <a:spcPts val="0"/>
                        </a:spcAft>
                      </a:pPr>
                      <a:r>
                        <a:rPr lang="en-GB" sz="1800">
                          <a:latin typeface="Calibri"/>
                          <a:ea typeface="Calibri"/>
                          <a:cs typeface="Times New Roman"/>
                        </a:rPr>
                        <a:t>Dem</a:t>
                      </a:r>
                    </a:p>
                  </a:txBody>
                  <a:tcPr marL="68580" marR="68580" marT="0" marB="0"/>
                </a:tc>
                <a:tc>
                  <a:txBody>
                    <a:bodyPr/>
                    <a:lstStyle/>
                    <a:p>
                      <a:pPr>
                        <a:lnSpc>
                          <a:spcPct val="115000"/>
                        </a:lnSpc>
                        <a:spcAft>
                          <a:spcPts val="0"/>
                        </a:spcAft>
                      </a:pPr>
                      <a:r>
                        <a:rPr lang="en-GB" sz="1800">
                          <a:latin typeface="Calibri"/>
                          <a:ea typeface="Calibri"/>
                          <a:cs typeface="Times New Roman"/>
                        </a:rPr>
                        <a:t>Diab</a:t>
                      </a:r>
                    </a:p>
                  </a:txBody>
                  <a:tcPr marL="68580" marR="68580" marT="0" marB="0"/>
                </a:tc>
                <a:tc>
                  <a:txBody>
                    <a:bodyPr/>
                    <a:lstStyle/>
                    <a:p>
                      <a:pPr>
                        <a:lnSpc>
                          <a:spcPct val="115000"/>
                        </a:lnSpc>
                        <a:spcAft>
                          <a:spcPts val="0"/>
                        </a:spcAft>
                      </a:pPr>
                      <a:r>
                        <a:rPr lang="en-GB" sz="1800">
                          <a:latin typeface="Calibri"/>
                          <a:ea typeface="Calibri"/>
                          <a:cs typeface="Times New Roman"/>
                        </a:rPr>
                        <a:t>LD</a:t>
                      </a:r>
                    </a:p>
                  </a:txBody>
                  <a:tcPr marL="68580" marR="68580" marT="0" marB="0"/>
                </a:tc>
                <a:tc>
                  <a:txBody>
                    <a:bodyPr/>
                    <a:lstStyle/>
                    <a:p>
                      <a:pPr>
                        <a:lnSpc>
                          <a:spcPct val="115000"/>
                        </a:lnSpc>
                        <a:spcAft>
                          <a:spcPts val="0"/>
                        </a:spcAft>
                      </a:pPr>
                      <a:r>
                        <a:rPr lang="en-GB" sz="1800" dirty="0">
                          <a:latin typeface="Calibri"/>
                          <a:ea typeface="Calibri"/>
                          <a:cs typeface="Times New Roman"/>
                        </a:rPr>
                        <a:t>PH</a:t>
                      </a:r>
                    </a:p>
                  </a:txBody>
                  <a:tcPr marL="68580" marR="68580" marT="0" marB="0"/>
                </a:tc>
              </a:tr>
              <a:tr h="1865902">
                <a:tc>
                  <a:txBody>
                    <a:bodyPr/>
                    <a:lstStyle/>
                    <a:p>
                      <a:pPr>
                        <a:lnSpc>
                          <a:spcPct val="115000"/>
                        </a:lnSpc>
                        <a:spcAft>
                          <a:spcPts val="0"/>
                        </a:spcAft>
                      </a:pPr>
                      <a:r>
                        <a:rPr lang="en-GB" sz="1050" dirty="0">
                          <a:latin typeface="Calibri"/>
                          <a:ea typeface="Calibri"/>
                          <a:cs typeface="Times New Roman"/>
                        </a:rPr>
                        <a:t>Lab based</a:t>
                      </a:r>
                    </a:p>
                    <a:p>
                      <a:pPr>
                        <a:lnSpc>
                          <a:spcPct val="115000"/>
                        </a:lnSpc>
                        <a:spcAft>
                          <a:spcPts val="0"/>
                        </a:spcAft>
                      </a:pPr>
                      <a:r>
                        <a:rPr lang="en-GB" sz="1050" dirty="0">
                          <a:latin typeface="Calibri"/>
                        </a:rPr>
                        <a:t/>
                      </a:r>
                      <a:br>
                        <a:rPr lang="en-GB" sz="1050" dirty="0">
                          <a:latin typeface="Calibri"/>
                        </a:rPr>
                      </a:br>
                      <a:endParaRPr lang="en-GB" sz="1050" dirty="0" smtClean="0">
                        <a:latin typeface="Calibri"/>
                      </a:endParaRPr>
                    </a:p>
                    <a:p>
                      <a:pPr>
                        <a:lnSpc>
                          <a:spcPct val="115000"/>
                        </a:lnSpc>
                        <a:spcAft>
                          <a:spcPts val="0"/>
                        </a:spcAft>
                      </a:pPr>
                      <a:endParaRPr lang="en-GB" sz="1050" dirty="0" smtClean="0">
                        <a:latin typeface="Calibri"/>
                        <a:ea typeface="Calibri"/>
                        <a:cs typeface="Times New Roman"/>
                      </a:endParaRPr>
                    </a:p>
                    <a:p>
                      <a:pPr>
                        <a:lnSpc>
                          <a:spcPct val="115000"/>
                        </a:lnSpc>
                        <a:spcAft>
                          <a:spcPts val="0"/>
                        </a:spcAft>
                      </a:pPr>
                      <a:endParaRPr lang="en-GB" sz="1050" dirty="0" smtClean="0">
                        <a:latin typeface="Calibri"/>
                        <a:ea typeface="Calibri"/>
                        <a:cs typeface="Times New Roman"/>
                      </a:endParaRPr>
                    </a:p>
                    <a:p>
                      <a:pPr>
                        <a:lnSpc>
                          <a:spcPct val="115000"/>
                        </a:lnSpc>
                        <a:spcAft>
                          <a:spcPts val="0"/>
                        </a:spcAft>
                      </a:pPr>
                      <a:endParaRPr lang="en-GB" sz="1050" dirty="0" smtClean="0">
                        <a:latin typeface="Calibri"/>
                        <a:ea typeface="Calibri"/>
                        <a:cs typeface="Times New Roman"/>
                      </a:endParaRPr>
                    </a:p>
                    <a:p>
                      <a:pPr>
                        <a:lnSpc>
                          <a:spcPct val="115000"/>
                        </a:lnSpc>
                        <a:spcAft>
                          <a:spcPts val="0"/>
                        </a:spcAft>
                      </a:pPr>
                      <a:endParaRPr lang="en-GB" sz="1050" dirty="0" smtClean="0">
                        <a:latin typeface="Calibri"/>
                        <a:ea typeface="Calibri"/>
                        <a:cs typeface="Times New Roman"/>
                      </a:endParaRPr>
                    </a:p>
                    <a:p>
                      <a:pPr>
                        <a:lnSpc>
                          <a:spcPct val="115000"/>
                        </a:lnSpc>
                        <a:spcAft>
                          <a:spcPts val="0"/>
                        </a:spcAft>
                      </a:pPr>
                      <a:endParaRPr lang="en-GB" sz="1050" dirty="0" smtClean="0">
                        <a:latin typeface="Calibri"/>
                        <a:ea typeface="Calibri"/>
                        <a:cs typeface="Times New Roman"/>
                      </a:endParaRPr>
                    </a:p>
                    <a:p>
                      <a:pPr>
                        <a:lnSpc>
                          <a:spcPct val="115000"/>
                        </a:lnSpc>
                        <a:spcAft>
                          <a:spcPts val="0"/>
                        </a:spcAft>
                      </a:pPr>
                      <a:r>
                        <a:rPr lang="en-GB" sz="1050" dirty="0" smtClean="0">
                          <a:latin typeface="Calibri"/>
                          <a:ea typeface="Calibri"/>
                          <a:cs typeface="Times New Roman"/>
                        </a:rPr>
                        <a:t>Users </a:t>
                      </a:r>
                      <a:r>
                        <a:rPr lang="en-GB" sz="1050" dirty="0">
                          <a:latin typeface="Calibri"/>
                          <a:ea typeface="Calibri"/>
                          <a:cs typeface="Times New Roman"/>
                        </a:rPr>
                        <a:t>as co-researchers</a:t>
                      </a:r>
                    </a:p>
                  </a:txBody>
                  <a:tcPr marL="68580" marR="68580" marT="0" marB="0">
                    <a:solidFill>
                      <a:schemeClr val="accent1">
                        <a:lumMod val="20000"/>
                        <a:lumOff val="80000"/>
                      </a:schemeClr>
                    </a:solidFill>
                  </a:tcPr>
                </a:tc>
                <a:tc gridSpan="6">
                  <a:txBody>
                    <a:bodyPr/>
                    <a:lstStyle/>
                    <a:p>
                      <a:pPr algn="ctr">
                        <a:lnSpc>
                          <a:spcPct val="115000"/>
                        </a:lnSpc>
                        <a:spcAft>
                          <a:spcPts val="0"/>
                        </a:spcAft>
                      </a:pPr>
                      <a:r>
                        <a:rPr lang="en-GB" sz="2800" dirty="0">
                          <a:latin typeface="Calibri"/>
                          <a:ea typeface="Calibri"/>
                          <a:cs typeface="Times New Roman"/>
                        </a:rPr>
                        <a:t>  </a:t>
                      </a:r>
                      <a:r>
                        <a:rPr lang="en-GB" sz="2800" dirty="0" smtClean="0">
                          <a:latin typeface="Calibri"/>
                          <a:ea typeface="Calibri"/>
                          <a:cs typeface="Times New Roman"/>
                        </a:rPr>
                        <a:t>North </a:t>
                      </a:r>
                      <a:r>
                        <a:rPr lang="en-GB" sz="2800" dirty="0">
                          <a:latin typeface="Calibri"/>
                          <a:ea typeface="Calibri"/>
                          <a:cs typeface="Times New Roman"/>
                        </a:rPr>
                        <a:t>East</a:t>
                      </a:r>
                    </a:p>
                  </a:txBody>
                  <a:tcPr marL="68580" marR="68580" marT="0" marB="0">
                    <a:solidFill>
                      <a:schemeClr val="accent2">
                        <a:lumMod val="20000"/>
                        <a:lumOff val="80000"/>
                      </a:schemeClr>
                    </a:solid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gridSpan="6">
                  <a:txBody>
                    <a:bodyPr/>
                    <a:lstStyle/>
                    <a:p>
                      <a:pPr algn="ctr">
                        <a:lnSpc>
                          <a:spcPct val="115000"/>
                        </a:lnSpc>
                        <a:spcAft>
                          <a:spcPts val="0"/>
                        </a:spcAft>
                      </a:pPr>
                      <a:r>
                        <a:rPr lang="en-GB" sz="2800" dirty="0" smtClean="0">
                          <a:latin typeface="Calibri"/>
                          <a:ea typeface="Calibri"/>
                          <a:cs typeface="Times New Roman"/>
                        </a:rPr>
                        <a:t>London</a:t>
                      </a:r>
                      <a:endParaRPr lang="en-GB" sz="2800" dirty="0">
                        <a:latin typeface="Calibri"/>
                        <a:ea typeface="Calibri"/>
                        <a:cs typeface="Times New Roman"/>
                      </a:endParaRPr>
                    </a:p>
                  </a:txBody>
                  <a:tcPr marL="68580" marR="68580" marT="0" marB="0"/>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r>
              <a:tr h="2100064">
                <a:tc>
                  <a:txBody>
                    <a:bodyPr/>
                    <a:lstStyle/>
                    <a:p>
                      <a:pPr>
                        <a:lnSpc>
                          <a:spcPct val="115000"/>
                        </a:lnSpc>
                        <a:spcAft>
                          <a:spcPts val="0"/>
                        </a:spcAft>
                      </a:pPr>
                      <a:r>
                        <a:rPr lang="en-GB" sz="1000" dirty="0">
                          <a:latin typeface="Calibri"/>
                          <a:ea typeface="Calibri"/>
                          <a:cs typeface="Times New Roman"/>
                        </a:rPr>
                        <a:t>Lab based</a:t>
                      </a:r>
                      <a:endParaRPr lang="en-GB" sz="1100" dirty="0">
                        <a:latin typeface="Calibri"/>
                        <a:ea typeface="Calibri"/>
                        <a:cs typeface="Times New Roman"/>
                      </a:endParaRPr>
                    </a:p>
                    <a:p>
                      <a:pPr>
                        <a:lnSpc>
                          <a:spcPct val="115000"/>
                        </a:lnSpc>
                        <a:spcAft>
                          <a:spcPts val="0"/>
                        </a:spcAft>
                      </a:pPr>
                      <a:endParaRPr lang="en-GB" sz="1100" dirty="0" smtClean="0">
                        <a:latin typeface="Calibri"/>
                      </a:endParaRPr>
                    </a:p>
                    <a:p>
                      <a:pPr>
                        <a:lnSpc>
                          <a:spcPct val="115000"/>
                        </a:lnSpc>
                        <a:spcAft>
                          <a:spcPts val="0"/>
                        </a:spcAft>
                      </a:pPr>
                      <a:endParaRPr lang="en-GB" sz="1100" dirty="0" smtClean="0">
                        <a:latin typeface="Calibri"/>
                      </a:endParaRPr>
                    </a:p>
                    <a:p>
                      <a:pPr>
                        <a:lnSpc>
                          <a:spcPct val="115000"/>
                        </a:lnSpc>
                        <a:spcAft>
                          <a:spcPts val="0"/>
                        </a:spcAft>
                      </a:pPr>
                      <a:endParaRPr lang="en-GB" sz="1100" dirty="0" smtClean="0">
                        <a:latin typeface="Calibri"/>
                      </a:endParaRPr>
                    </a:p>
                    <a:p>
                      <a:pPr>
                        <a:lnSpc>
                          <a:spcPct val="115000"/>
                        </a:lnSpc>
                        <a:spcAft>
                          <a:spcPts val="0"/>
                        </a:spcAft>
                      </a:pPr>
                      <a:endParaRPr lang="en-GB" sz="1100" dirty="0" smtClean="0">
                        <a:latin typeface="Calibri"/>
                      </a:endParaRPr>
                    </a:p>
                    <a:p>
                      <a:pPr>
                        <a:lnSpc>
                          <a:spcPct val="115000"/>
                        </a:lnSpc>
                        <a:spcAft>
                          <a:spcPts val="0"/>
                        </a:spcAft>
                      </a:pPr>
                      <a:endParaRPr lang="en-GB" sz="1100" dirty="0" smtClean="0">
                        <a:latin typeface="Calibri"/>
                      </a:endParaRPr>
                    </a:p>
                    <a:p>
                      <a:pPr>
                        <a:lnSpc>
                          <a:spcPct val="115000"/>
                        </a:lnSpc>
                        <a:spcAft>
                          <a:spcPts val="0"/>
                        </a:spcAft>
                      </a:pPr>
                      <a:r>
                        <a:rPr lang="en-GB" sz="1100" dirty="0">
                          <a:latin typeface="Calibri"/>
                        </a:rPr>
                        <a:t/>
                      </a:r>
                      <a:br>
                        <a:rPr lang="en-GB" sz="1100" dirty="0">
                          <a:latin typeface="Calibri"/>
                        </a:rPr>
                      </a:br>
                      <a:endParaRPr lang="en-GB" sz="1100" dirty="0" smtClean="0">
                        <a:latin typeface="Calibri"/>
                      </a:endParaRPr>
                    </a:p>
                    <a:p>
                      <a:pPr>
                        <a:lnSpc>
                          <a:spcPct val="115000"/>
                        </a:lnSpc>
                        <a:spcAft>
                          <a:spcPts val="0"/>
                        </a:spcAft>
                      </a:pPr>
                      <a:endParaRPr lang="en-GB" sz="1100" dirty="0" smtClean="0">
                        <a:latin typeface="Calibri"/>
                        <a:ea typeface="Calibri"/>
                        <a:cs typeface="Times New Roman"/>
                      </a:endParaRPr>
                    </a:p>
                    <a:p>
                      <a:pPr>
                        <a:lnSpc>
                          <a:spcPct val="115000"/>
                        </a:lnSpc>
                        <a:spcAft>
                          <a:spcPts val="0"/>
                        </a:spcAft>
                      </a:pPr>
                      <a:r>
                        <a:rPr lang="en-GB" sz="1000" dirty="0" smtClean="0">
                          <a:latin typeface="Calibri"/>
                          <a:ea typeface="Calibri"/>
                          <a:cs typeface="Times New Roman"/>
                        </a:rPr>
                        <a:t>Users </a:t>
                      </a:r>
                      <a:r>
                        <a:rPr lang="en-GB" sz="1000" dirty="0">
                          <a:latin typeface="Calibri"/>
                          <a:ea typeface="Calibri"/>
                          <a:cs typeface="Times New Roman"/>
                        </a:rPr>
                        <a:t>as co-researchers</a:t>
                      </a:r>
                      <a:endParaRPr lang="en-GB" sz="1100" dirty="0">
                        <a:latin typeface="Calibri"/>
                        <a:ea typeface="Calibri"/>
                        <a:cs typeface="Times New Roman"/>
                      </a:endParaRPr>
                    </a:p>
                  </a:txBody>
                  <a:tcPr marL="68580" marR="68580" marT="0" marB="0">
                    <a:solidFill>
                      <a:schemeClr val="accent1">
                        <a:lumMod val="20000"/>
                        <a:lumOff val="80000"/>
                      </a:schemeClr>
                    </a:solidFill>
                  </a:tcPr>
                </a:tc>
                <a:tc gridSpan="6">
                  <a:txBody>
                    <a:bodyPr/>
                    <a:lstStyle/>
                    <a:p>
                      <a:pPr algn="ctr">
                        <a:lnSpc>
                          <a:spcPct val="115000"/>
                        </a:lnSpc>
                        <a:spcAft>
                          <a:spcPts val="0"/>
                        </a:spcAft>
                      </a:pPr>
                      <a:r>
                        <a:rPr lang="en-GB" sz="2800" dirty="0" smtClean="0">
                          <a:latin typeface="Calibri"/>
                          <a:ea typeface="Calibri"/>
                          <a:cs typeface="Times New Roman"/>
                        </a:rPr>
                        <a:t>East </a:t>
                      </a:r>
                      <a:r>
                        <a:rPr lang="en-GB" sz="2800" dirty="0">
                          <a:latin typeface="Calibri"/>
                          <a:ea typeface="Calibri"/>
                          <a:cs typeface="Times New Roman"/>
                        </a:rPr>
                        <a:t>of England</a:t>
                      </a:r>
                    </a:p>
                  </a:txBody>
                  <a:tcPr marL="68580" marR="68580" marT="0" marB="0"/>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gridSpan="6">
                  <a:txBody>
                    <a:bodyPr/>
                    <a:lstStyle/>
                    <a:p>
                      <a:pPr algn="ctr">
                        <a:lnSpc>
                          <a:spcPct val="115000"/>
                        </a:lnSpc>
                        <a:spcAft>
                          <a:spcPts val="0"/>
                        </a:spcAft>
                      </a:pPr>
                      <a:endParaRPr lang="en-GB" sz="2800" dirty="0" smtClean="0">
                        <a:latin typeface="Calibri"/>
                        <a:ea typeface="Calibri"/>
                        <a:cs typeface="Times New Roman"/>
                      </a:endParaRPr>
                    </a:p>
                    <a:p>
                      <a:pPr algn="ctr">
                        <a:lnSpc>
                          <a:spcPct val="115000"/>
                        </a:lnSpc>
                        <a:spcAft>
                          <a:spcPts val="0"/>
                        </a:spcAft>
                      </a:pPr>
                      <a:r>
                        <a:rPr lang="en-GB" sz="2800" dirty="0" smtClean="0">
                          <a:latin typeface="Calibri"/>
                          <a:ea typeface="Calibri"/>
                          <a:cs typeface="Times New Roman"/>
                        </a:rPr>
                        <a:t>South </a:t>
                      </a:r>
                      <a:r>
                        <a:rPr lang="en-GB" sz="2800" dirty="0">
                          <a:latin typeface="Calibri"/>
                          <a:ea typeface="Calibri"/>
                          <a:cs typeface="Times New Roman"/>
                        </a:rPr>
                        <a:t>West</a:t>
                      </a:r>
                    </a:p>
                  </a:txBody>
                  <a:tcPr marL="68580" marR="68580" marT="0" marB="0">
                    <a:solidFill>
                      <a:schemeClr val="accent3">
                        <a:lumMod val="60000"/>
                        <a:lumOff val="40000"/>
                      </a:schemeClr>
                    </a:solid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r>
            </a:tbl>
          </a:graphicData>
        </a:graphic>
      </p:graphicFrame>
      <p:sp>
        <p:nvSpPr>
          <p:cNvPr id="7" name="Oval 6"/>
          <p:cNvSpPr/>
          <p:nvPr/>
        </p:nvSpPr>
        <p:spPr>
          <a:xfrm>
            <a:off x="7020272" y="5229200"/>
            <a:ext cx="216024" cy="216024"/>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Oval 7"/>
          <p:cNvSpPr/>
          <p:nvPr/>
        </p:nvSpPr>
        <p:spPr>
          <a:xfrm>
            <a:off x="5076056" y="5517232"/>
            <a:ext cx="216024" cy="216024"/>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9" name="Oval 8"/>
          <p:cNvSpPr/>
          <p:nvPr/>
        </p:nvSpPr>
        <p:spPr>
          <a:xfrm>
            <a:off x="6516216" y="4437112"/>
            <a:ext cx="216024" cy="216024"/>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0" name="Oval 9"/>
          <p:cNvSpPr/>
          <p:nvPr/>
        </p:nvSpPr>
        <p:spPr>
          <a:xfrm>
            <a:off x="2483768" y="3068960"/>
            <a:ext cx="216024" cy="216024"/>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1" name="Oval 10"/>
          <p:cNvSpPr/>
          <p:nvPr/>
        </p:nvSpPr>
        <p:spPr>
          <a:xfrm>
            <a:off x="2987824" y="5589240"/>
            <a:ext cx="216024" cy="216024"/>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2" name="Oval 11"/>
          <p:cNvSpPr/>
          <p:nvPr/>
        </p:nvSpPr>
        <p:spPr>
          <a:xfrm>
            <a:off x="1187624" y="5085184"/>
            <a:ext cx="216024" cy="216024"/>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3" name="Oval 12"/>
          <p:cNvSpPr/>
          <p:nvPr/>
        </p:nvSpPr>
        <p:spPr>
          <a:xfrm>
            <a:off x="3707904" y="4941168"/>
            <a:ext cx="216024" cy="216024"/>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4" name="Oval 13"/>
          <p:cNvSpPr/>
          <p:nvPr/>
        </p:nvSpPr>
        <p:spPr>
          <a:xfrm>
            <a:off x="4427984" y="6021288"/>
            <a:ext cx="216024" cy="216024"/>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5" name="Oval 14"/>
          <p:cNvSpPr/>
          <p:nvPr/>
        </p:nvSpPr>
        <p:spPr>
          <a:xfrm>
            <a:off x="4427984" y="4581128"/>
            <a:ext cx="216024" cy="216024"/>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6" name="Oval 15"/>
          <p:cNvSpPr/>
          <p:nvPr/>
        </p:nvSpPr>
        <p:spPr>
          <a:xfrm>
            <a:off x="7020272" y="3861048"/>
            <a:ext cx="216024" cy="216024"/>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7" name="Oval 16"/>
          <p:cNvSpPr/>
          <p:nvPr/>
        </p:nvSpPr>
        <p:spPr>
          <a:xfrm>
            <a:off x="7092280" y="3933056"/>
            <a:ext cx="216024" cy="216024"/>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8" name="Oval 17"/>
          <p:cNvSpPr/>
          <p:nvPr/>
        </p:nvSpPr>
        <p:spPr>
          <a:xfrm>
            <a:off x="5004048" y="2996952"/>
            <a:ext cx="216024" cy="216024"/>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9" name="Oval 18"/>
          <p:cNvSpPr/>
          <p:nvPr/>
        </p:nvSpPr>
        <p:spPr>
          <a:xfrm>
            <a:off x="5076056" y="3140968"/>
            <a:ext cx="216024" cy="216024"/>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0" name="Oval 19"/>
          <p:cNvSpPr/>
          <p:nvPr/>
        </p:nvSpPr>
        <p:spPr>
          <a:xfrm>
            <a:off x="6444208" y="2852936"/>
            <a:ext cx="216024" cy="216024"/>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1" name="Oval 20"/>
          <p:cNvSpPr/>
          <p:nvPr/>
        </p:nvSpPr>
        <p:spPr>
          <a:xfrm>
            <a:off x="8532440" y="3212976"/>
            <a:ext cx="216024" cy="216024"/>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2" name="Oval 21"/>
          <p:cNvSpPr/>
          <p:nvPr/>
        </p:nvSpPr>
        <p:spPr>
          <a:xfrm>
            <a:off x="8460432" y="3068960"/>
            <a:ext cx="216024" cy="216024"/>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3" name="Oval 22"/>
          <p:cNvSpPr/>
          <p:nvPr/>
        </p:nvSpPr>
        <p:spPr>
          <a:xfrm>
            <a:off x="8532440" y="3717032"/>
            <a:ext cx="216024" cy="216024"/>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4" name="Oval 23"/>
          <p:cNvSpPr/>
          <p:nvPr/>
        </p:nvSpPr>
        <p:spPr>
          <a:xfrm>
            <a:off x="6516216" y="3789040"/>
            <a:ext cx="216024" cy="216024"/>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5" name="Oval 24"/>
          <p:cNvSpPr/>
          <p:nvPr/>
        </p:nvSpPr>
        <p:spPr>
          <a:xfrm>
            <a:off x="7812360" y="3861048"/>
            <a:ext cx="216024" cy="216024"/>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1">
              <a:lumMod val="40000"/>
              <a:lumOff val="60000"/>
            </a:schemeClr>
          </a:solidFill>
        </p:spPr>
        <p:txBody>
          <a:bodyPr/>
          <a:lstStyle/>
          <a:p>
            <a:r>
              <a:rPr lang="en-GB" dirty="0" smtClean="0"/>
              <a:t>Voice from the Field</a:t>
            </a:r>
            <a:endParaRPr lang="en-GB" dirty="0"/>
          </a:p>
        </p:txBody>
      </p:sp>
      <p:sp>
        <p:nvSpPr>
          <p:cNvPr id="3" name="Content Placeholder 2"/>
          <p:cNvSpPr>
            <a:spLocks noGrp="1"/>
          </p:cNvSpPr>
          <p:nvPr>
            <p:ph idx="1"/>
          </p:nvPr>
        </p:nvSpPr>
        <p:spPr/>
        <p:txBody>
          <a:bodyPr>
            <a:normAutofit/>
          </a:bodyPr>
          <a:lstStyle/>
          <a:p>
            <a:pPr>
              <a:buNone/>
            </a:pPr>
            <a:endParaRPr lang="en-GB" sz="4000" i="1" smtClean="0"/>
          </a:p>
          <a:p>
            <a:pPr>
              <a:buNone/>
            </a:pPr>
            <a:r>
              <a:rPr lang="en-GB" sz="4000" i="1" smtClean="0"/>
              <a:t>“</a:t>
            </a:r>
            <a:r>
              <a:rPr lang="en-GB" sz="4000" i="1" dirty="0" smtClean="0"/>
              <a:t>Getting the public interested in research in general so that participating becomes the cultural norm”</a:t>
            </a:r>
            <a:endParaRPr lang="en-GB" sz="4000" i="1"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36712"/>
            <a:ext cx="8229600" cy="5289451"/>
          </a:xfrm>
          <a:solidFill>
            <a:schemeClr val="accent1">
              <a:lumMod val="40000"/>
              <a:lumOff val="60000"/>
            </a:schemeClr>
          </a:solidFill>
        </p:spPr>
        <p:txBody>
          <a:bodyPr>
            <a:normAutofit/>
          </a:bodyPr>
          <a:lstStyle/>
          <a:p>
            <a:pPr>
              <a:buNone/>
            </a:pPr>
            <a:r>
              <a:rPr lang="en-US" b="1" dirty="0" smtClean="0"/>
              <a:t>HSR Funding Acknowledgement</a:t>
            </a:r>
          </a:p>
          <a:p>
            <a:pPr>
              <a:buNone/>
            </a:pPr>
            <a:r>
              <a:rPr lang="en-US" sz="2800" dirty="0" smtClean="0"/>
              <a:t>This project was funded by the National Institute for Health Research Health Services &amp; Delivery Research </a:t>
            </a:r>
            <a:r>
              <a:rPr lang="en-US" sz="2800" dirty="0" err="1" smtClean="0"/>
              <a:t>programme</a:t>
            </a:r>
            <a:r>
              <a:rPr lang="en-US" sz="2800" dirty="0" smtClean="0"/>
              <a:t> (project number 10/2001/36).</a:t>
            </a:r>
          </a:p>
          <a:p>
            <a:pPr>
              <a:buNone/>
            </a:pPr>
            <a:endParaRPr lang="en-US" b="1" dirty="0" smtClean="0"/>
          </a:p>
          <a:p>
            <a:pPr>
              <a:buNone/>
            </a:pPr>
            <a:r>
              <a:rPr lang="en-US" b="1" dirty="0" smtClean="0"/>
              <a:t>Department of Health Disclaimer</a:t>
            </a:r>
          </a:p>
          <a:p>
            <a:pPr>
              <a:buNone/>
            </a:pPr>
            <a:r>
              <a:rPr lang="en-US" sz="2800" dirty="0" smtClean="0"/>
              <a:t>The views and opinions expressed therein are those of the authors and do not necessarily reflect those of the NIHR HSDR </a:t>
            </a:r>
            <a:r>
              <a:rPr lang="en-US" sz="2800" dirty="0" err="1" smtClean="0"/>
              <a:t>programme</a:t>
            </a:r>
            <a:r>
              <a:rPr lang="en-US" sz="2800" dirty="0" smtClean="0"/>
              <a:t> or the Department of Health.</a:t>
            </a:r>
          </a:p>
          <a:p>
            <a:endParaRPr lang="en-GB"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4046</TotalTime>
  <Words>661</Words>
  <Application>Microsoft Office PowerPoint</Application>
  <PresentationFormat>On-screen Show (4:3)</PresentationFormat>
  <Paragraphs>124</Paragraphs>
  <Slides>14</Slides>
  <Notes>1</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Office Theme</vt:lpstr>
      <vt:lpstr>RAPPORT</vt:lpstr>
      <vt:lpstr>Research approach in RAPPORT</vt:lpstr>
      <vt:lpstr>Six topic areas</vt:lpstr>
      <vt:lpstr>4 geographical regions</vt:lpstr>
      <vt:lpstr>Research Plan</vt:lpstr>
      <vt:lpstr>Public involvement in RAPPORT</vt:lpstr>
      <vt:lpstr>Progress to Date: </vt:lpstr>
      <vt:lpstr>Survey Progress to Date:</vt:lpstr>
      <vt:lpstr>What stage have/will lay people/service users been involved in the project?</vt:lpstr>
      <vt:lpstr>Levels of Involvement</vt:lpstr>
      <vt:lpstr> Have the lay  people/service users received any training for their involvement in the study?  </vt:lpstr>
      <vt:lpstr>Case Studies</vt:lpstr>
      <vt:lpstr>Voice from the Field</vt:lpstr>
      <vt:lpstr>Slide 14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RAPPORT</dc:title>
  <dc:creator>Gill Wren</dc:creator>
  <cp:lastModifiedBy>gillwren</cp:lastModifiedBy>
  <cp:revision>35</cp:revision>
  <dcterms:created xsi:type="dcterms:W3CDTF">2012-01-26T13:38:58Z</dcterms:created>
  <dcterms:modified xsi:type="dcterms:W3CDTF">2012-03-13T15:17:15Z</dcterms:modified>
</cp:coreProperties>
</file>